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58" r:id="rId4"/>
    <p:sldId id="263" r:id="rId5"/>
    <p:sldId id="264" r:id="rId6"/>
    <p:sldId id="265" r:id="rId7"/>
    <p:sldId id="266" r:id="rId8"/>
    <p:sldId id="259" r:id="rId9"/>
    <p:sldId id="261" r:id="rId10"/>
    <p:sldId id="267" r:id="rId11"/>
    <p:sldId id="268" r:id="rId12"/>
    <p:sldId id="269" r:id="rId13"/>
    <p:sldId id="260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97" d="100"/>
          <a:sy n="97" d="100"/>
        </p:scale>
        <p:origin x="-64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95228A7-D1FE-48BC-9B9E-87972F9E004A}" type="doc">
      <dgm:prSet loTypeId="urn:microsoft.com/office/officeart/2005/8/layout/hList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8D7D119-2B7B-424F-853A-8805855AE878}">
      <dgm:prSet phldrT="[Текст]"/>
      <dgm:spPr>
        <a:solidFill>
          <a:schemeClr val="accent2">
            <a:lumMod val="50000"/>
          </a:schemeClr>
        </a:solidFill>
      </dgm:spPr>
      <dgm:t>
        <a:bodyPr/>
        <a:lstStyle/>
        <a:p>
          <a:r>
            <a:rPr lang="ru-RU" dirty="0" smtClean="0"/>
            <a:t>В Тверском крае оформилось три категории феодальнозависимых крестьян: удельные, государственные и помещичьи.</a:t>
          </a:r>
          <a:endParaRPr lang="ru-RU" dirty="0"/>
        </a:p>
      </dgm:t>
    </dgm:pt>
    <dgm:pt modelId="{6396DCE2-C0CD-459A-B2D8-43B3381628BC}" type="parTrans" cxnId="{92CB4DE2-8E04-4B77-ACA0-AEA0DB764335}">
      <dgm:prSet/>
      <dgm:spPr/>
      <dgm:t>
        <a:bodyPr/>
        <a:lstStyle/>
        <a:p>
          <a:endParaRPr lang="ru-RU"/>
        </a:p>
      </dgm:t>
    </dgm:pt>
    <dgm:pt modelId="{39E21D53-0FF3-44FD-9784-0B89C97B5FBA}" type="sibTrans" cxnId="{92CB4DE2-8E04-4B77-ACA0-AEA0DB764335}">
      <dgm:prSet/>
      <dgm:spPr/>
      <dgm:t>
        <a:bodyPr/>
        <a:lstStyle/>
        <a:p>
          <a:endParaRPr lang="ru-RU"/>
        </a:p>
      </dgm:t>
    </dgm:pt>
    <dgm:pt modelId="{D9B1C605-49C0-48B4-99CD-0144145C9A45}">
      <dgm:prSet phldrT="[Текст]"/>
      <dgm:spPr>
        <a:solidFill>
          <a:schemeClr val="accent2">
            <a:lumMod val="50000"/>
          </a:schemeClr>
        </a:solidFill>
      </dgm:spPr>
      <dgm:t>
        <a:bodyPr/>
        <a:lstStyle/>
        <a:p>
          <a:r>
            <a:rPr lang="ru-RU" b="1" dirty="0" smtClean="0"/>
            <a:t>помещичьих - 341733, кроме того, дворовых - 21420;</a:t>
          </a:r>
        </a:p>
        <a:p>
          <a:endParaRPr lang="ru-RU" dirty="0" smtClean="0"/>
        </a:p>
        <a:p>
          <a:endParaRPr lang="ru-RU" dirty="0"/>
        </a:p>
      </dgm:t>
    </dgm:pt>
    <dgm:pt modelId="{D61B1DF3-A582-4B55-8CDD-558774DC327D}" type="parTrans" cxnId="{28463C09-33EA-490E-A1B6-72DCCB2905DB}">
      <dgm:prSet/>
      <dgm:spPr/>
      <dgm:t>
        <a:bodyPr/>
        <a:lstStyle/>
        <a:p>
          <a:endParaRPr lang="ru-RU"/>
        </a:p>
      </dgm:t>
    </dgm:pt>
    <dgm:pt modelId="{0D5A164D-9B5F-4F47-B5F0-A023C5871F09}" type="sibTrans" cxnId="{28463C09-33EA-490E-A1B6-72DCCB2905DB}">
      <dgm:prSet/>
      <dgm:spPr/>
      <dgm:t>
        <a:bodyPr/>
        <a:lstStyle/>
        <a:p>
          <a:endParaRPr lang="ru-RU"/>
        </a:p>
      </dgm:t>
    </dgm:pt>
    <dgm:pt modelId="{DD013644-EC70-4F90-B4F0-C476F3752D74}">
      <dgm:prSet phldrT="[Текст]"/>
      <dgm:spPr>
        <a:solidFill>
          <a:schemeClr val="accent2">
            <a:lumMod val="50000"/>
          </a:schemeClr>
        </a:solidFill>
      </dgm:spPr>
      <dgm:t>
        <a:bodyPr/>
        <a:lstStyle/>
        <a:p>
          <a:r>
            <a:rPr lang="ru-RU" b="1" dirty="0" smtClean="0"/>
            <a:t>государственных - 229435.</a:t>
          </a:r>
        </a:p>
        <a:p>
          <a:endParaRPr lang="ru-RU" b="1" dirty="0" smtClean="0"/>
        </a:p>
        <a:p>
          <a:r>
            <a:rPr lang="ru-RU" b="1" dirty="0" smtClean="0"/>
            <a:t>(накануне отмены крепостного края)</a:t>
          </a:r>
        </a:p>
        <a:p>
          <a:endParaRPr lang="ru-RU" dirty="0" smtClean="0"/>
        </a:p>
        <a:p>
          <a:endParaRPr lang="ru-RU" dirty="0" smtClean="0"/>
        </a:p>
        <a:p>
          <a:endParaRPr lang="ru-RU" dirty="0"/>
        </a:p>
      </dgm:t>
    </dgm:pt>
    <dgm:pt modelId="{608587F9-F039-4D2E-B873-DE89EF45612D}" type="parTrans" cxnId="{D08D029B-68FF-43F7-9095-F7A6E11CFF51}">
      <dgm:prSet/>
      <dgm:spPr/>
      <dgm:t>
        <a:bodyPr/>
        <a:lstStyle/>
        <a:p>
          <a:endParaRPr lang="ru-RU"/>
        </a:p>
      </dgm:t>
    </dgm:pt>
    <dgm:pt modelId="{BE629BD9-420C-43DF-89C6-3A2D78BC5614}" type="sibTrans" cxnId="{D08D029B-68FF-43F7-9095-F7A6E11CFF51}">
      <dgm:prSet/>
      <dgm:spPr/>
      <dgm:t>
        <a:bodyPr/>
        <a:lstStyle/>
        <a:p>
          <a:endParaRPr lang="ru-RU"/>
        </a:p>
      </dgm:t>
    </dgm:pt>
    <dgm:pt modelId="{7EC221E7-83B4-48CF-A506-0D4C4A9EAF4F}">
      <dgm:prSet/>
      <dgm:spPr>
        <a:solidFill>
          <a:schemeClr val="accent2">
            <a:lumMod val="50000"/>
          </a:schemeClr>
        </a:solidFill>
      </dgm:spPr>
      <dgm:t>
        <a:bodyPr/>
        <a:lstStyle/>
        <a:p>
          <a:r>
            <a:rPr lang="ru-RU" b="1" dirty="0" smtClean="0"/>
            <a:t>удельных – 28029;</a:t>
          </a:r>
        </a:p>
        <a:p>
          <a:endParaRPr lang="ru-RU" dirty="0" smtClean="0"/>
        </a:p>
        <a:p>
          <a:endParaRPr lang="ru-RU" dirty="0"/>
        </a:p>
      </dgm:t>
    </dgm:pt>
    <dgm:pt modelId="{868392BF-0959-4D3F-957C-562D07EFCAF2}" type="parTrans" cxnId="{8E0BED12-F2D9-4B9C-8E69-59F3ECA62F05}">
      <dgm:prSet/>
      <dgm:spPr/>
      <dgm:t>
        <a:bodyPr/>
        <a:lstStyle/>
        <a:p>
          <a:endParaRPr lang="ru-RU"/>
        </a:p>
      </dgm:t>
    </dgm:pt>
    <dgm:pt modelId="{20AB7DC3-BEDB-4F96-96D3-1418EFD07993}" type="sibTrans" cxnId="{8E0BED12-F2D9-4B9C-8E69-59F3ECA62F05}">
      <dgm:prSet/>
      <dgm:spPr/>
      <dgm:t>
        <a:bodyPr/>
        <a:lstStyle/>
        <a:p>
          <a:endParaRPr lang="ru-RU"/>
        </a:p>
      </dgm:t>
    </dgm:pt>
    <dgm:pt modelId="{F813CA89-DA74-4698-A8E6-1DA0208CD8AB}" type="pres">
      <dgm:prSet presAssocID="{595228A7-D1FE-48BC-9B9E-87972F9E004A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9DC17B3-85F5-411B-A03D-770AC17E94E0}" type="pres">
      <dgm:prSet presAssocID="{38D7D119-2B7B-424F-853A-8805855AE878}" presName="roof" presStyleLbl="dkBgShp" presStyleIdx="0" presStyleCnt="2"/>
      <dgm:spPr/>
      <dgm:t>
        <a:bodyPr/>
        <a:lstStyle/>
        <a:p>
          <a:endParaRPr lang="ru-RU"/>
        </a:p>
      </dgm:t>
    </dgm:pt>
    <dgm:pt modelId="{FDC3C350-72FF-4154-8E3D-C9F28892A7D4}" type="pres">
      <dgm:prSet presAssocID="{38D7D119-2B7B-424F-853A-8805855AE878}" presName="pillars" presStyleCnt="0"/>
      <dgm:spPr/>
    </dgm:pt>
    <dgm:pt modelId="{F325006A-9D0D-431E-AD20-3AD3A3980A5C}" type="pres">
      <dgm:prSet presAssocID="{38D7D119-2B7B-424F-853A-8805855AE878}" presName="pillar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CC8F724-969B-4FD6-AAF6-1DB945DD9DFE}" type="pres">
      <dgm:prSet presAssocID="{7EC221E7-83B4-48CF-A506-0D4C4A9EAF4F}" presName="pillarX" presStyleLbl="node1" presStyleIdx="1" presStyleCnt="3" custLinFactNeighborX="-49" custLinFactNeighborY="-18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CD4B92B-39FB-44C9-A004-DC0209BA1AD0}" type="pres">
      <dgm:prSet presAssocID="{DD013644-EC70-4F90-B4F0-C476F3752D74}" presName="pillarX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34FD212-0340-4F33-9AF4-4DE7EA81DFF2}" type="pres">
      <dgm:prSet presAssocID="{38D7D119-2B7B-424F-853A-8805855AE878}" presName="base" presStyleLbl="dkBgShp" presStyleIdx="1" presStyleCnt="2"/>
      <dgm:spPr>
        <a:solidFill>
          <a:schemeClr val="accent2">
            <a:lumMod val="50000"/>
          </a:schemeClr>
        </a:solidFill>
      </dgm:spPr>
    </dgm:pt>
  </dgm:ptLst>
  <dgm:cxnLst>
    <dgm:cxn modelId="{8185322F-C2E3-4585-AC7E-8C2019A7915C}" type="presOf" srcId="{38D7D119-2B7B-424F-853A-8805855AE878}" destId="{69DC17B3-85F5-411B-A03D-770AC17E94E0}" srcOrd="0" destOrd="0" presId="urn:microsoft.com/office/officeart/2005/8/layout/hList3"/>
    <dgm:cxn modelId="{2EBF30A8-F17A-4618-A21D-49E7EF9AB6DF}" type="presOf" srcId="{7EC221E7-83B4-48CF-A506-0D4C4A9EAF4F}" destId="{6CC8F724-969B-4FD6-AAF6-1DB945DD9DFE}" srcOrd="0" destOrd="0" presId="urn:microsoft.com/office/officeart/2005/8/layout/hList3"/>
    <dgm:cxn modelId="{D08D029B-68FF-43F7-9095-F7A6E11CFF51}" srcId="{38D7D119-2B7B-424F-853A-8805855AE878}" destId="{DD013644-EC70-4F90-B4F0-C476F3752D74}" srcOrd="2" destOrd="0" parTransId="{608587F9-F039-4D2E-B873-DE89EF45612D}" sibTransId="{BE629BD9-420C-43DF-89C6-3A2D78BC5614}"/>
    <dgm:cxn modelId="{28463C09-33EA-490E-A1B6-72DCCB2905DB}" srcId="{38D7D119-2B7B-424F-853A-8805855AE878}" destId="{D9B1C605-49C0-48B4-99CD-0144145C9A45}" srcOrd="0" destOrd="0" parTransId="{D61B1DF3-A582-4B55-8CDD-558774DC327D}" sibTransId="{0D5A164D-9B5F-4F47-B5F0-A023C5871F09}"/>
    <dgm:cxn modelId="{92CB4DE2-8E04-4B77-ACA0-AEA0DB764335}" srcId="{595228A7-D1FE-48BC-9B9E-87972F9E004A}" destId="{38D7D119-2B7B-424F-853A-8805855AE878}" srcOrd="0" destOrd="0" parTransId="{6396DCE2-C0CD-459A-B2D8-43B3381628BC}" sibTransId="{39E21D53-0FF3-44FD-9784-0B89C97B5FBA}"/>
    <dgm:cxn modelId="{8E0BED12-F2D9-4B9C-8E69-59F3ECA62F05}" srcId="{38D7D119-2B7B-424F-853A-8805855AE878}" destId="{7EC221E7-83B4-48CF-A506-0D4C4A9EAF4F}" srcOrd="1" destOrd="0" parTransId="{868392BF-0959-4D3F-957C-562D07EFCAF2}" sibTransId="{20AB7DC3-BEDB-4F96-96D3-1418EFD07993}"/>
    <dgm:cxn modelId="{5B34DEF6-9294-40D8-83A0-1D94D0F2875A}" type="presOf" srcId="{DD013644-EC70-4F90-B4F0-C476F3752D74}" destId="{0CD4B92B-39FB-44C9-A004-DC0209BA1AD0}" srcOrd="0" destOrd="0" presId="urn:microsoft.com/office/officeart/2005/8/layout/hList3"/>
    <dgm:cxn modelId="{F51D3F56-3F78-41FF-ADF5-5CF985E6CA21}" type="presOf" srcId="{595228A7-D1FE-48BC-9B9E-87972F9E004A}" destId="{F813CA89-DA74-4698-A8E6-1DA0208CD8AB}" srcOrd="0" destOrd="0" presId="urn:microsoft.com/office/officeart/2005/8/layout/hList3"/>
    <dgm:cxn modelId="{2B995A42-01C0-44A5-96FE-F11AEDCF2746}" type="presOf" srcId="{D9B1C605-49C0-48B4-99CD-0144145C9A45}" destId="{F325006A-9D0D-431E-AD20-3AD3A3980A5C}" srcOrd="0" destOrd="0" presId="urn:microsoft.com/office/officeart/2005/8/layout/hList3"/>
    <dgm:cxn modelId="{ED3CC90A-6689-4B07-96C9-11287E8F53B9}" type="presParOf" srcId="{F813CA89-DA74-4698-A8E6-1DA0208CD8AB}" destId="{69DC17B3-85F5-411B-A03D-770AC17E94E0}" srcOrd="0" destOrd="0" presId="urn:microsoft.com/office/officeart/2005/8/layout/hList3"/>
    <dgm:cxn modelId="{245B9E7D-42C9-4093-BC42-7D9BB8A7EBA1}" type="presParOf" srcId="{F813CA89-DA74-4698-A8E6-1DA0208CD8AB}" destId="{FDC3C350-72FF-4154-8E3D-C9F28892A7D4}" srcOrd="1" destOrd="0" presId="urn:microsoft.com/office/officeart/2005/8/layout/hList3"/>
    <dgm:cxn modelId="{BAA04003-FCE1-4E85-9737-3BA7E9AF8A3D}" type="presParOf" srcId="{FDC3C350-72FF-4154-8E3D-C9F28892A7D4}" destId="{F325006A-9D0D-431E-AD20-3AD3A3980A5C}" srcOrd="0" destOrd="0" presId="urn:microsoft.com/office/officeart/2005/8/layout/hList3"/>
    <dgm:cxn modelId="{04A6A558-57A1-40D1-8A69-09C97345DBED}" type="presParOf" srcId="{FDC3C350-72FF-4154-8E3D-C9F28892A7D4}" destId="{6CC8F724-969B-4FD6-AAF6-1DB945DD9DFE}" srcOrd="1" destOrd="0" presId="urn:microsoft.com/office/officeart/2005/8/layout/hList3"/>
    <dgm:cxn modelId="{6B75449C-5AB7-4185-9564-FAA8310DD2FD}" type="presParOf" srcId="{FDC3C350-72FF-4154-8E3D-C9F28892A7D4}" destId="{0CD4B92B-39FB-44C9-A004-DC0209BA1AD0}" srcOrd="2" destOrd="0" presId="urn:microsoft.com/office/officeart/2005/8/layout/hList3"/>
    <dgm:cxn modelId="{EBCD7D60-6AFC-4513-A002-CAE6894DA9F4}" type="presParOf" srcId="{F813CA89-DA74-4698-A8E6-1DA0208CD8AB}" destId="{E34FD212-0340-4F33-9AF4-4DE7EA81DFF2}" srcOrd="2" destOrd="0" presId="urn:microsoft.com/office/officeart/2005/8/layout/hList3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24.02.2011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24.02.2011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24.02.2011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24.02.2011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24.02.2011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24.02.2011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24.02.2011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24.02.2011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24.02.2011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24.02.2011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24.02.2011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24.02.2011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liveinternet.ru/users/3266779/post128858685/" TargetMode="External"/><Relationship Id="rId2" Type="http://schemas.openxmlformats.org/officeDocument/2006/relationships/hyperlink" Target="http://www.vsesafonovo.ru/articles.php?article_id=5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pioss.net/blog/history/898.html" TargetMode="External"/><Relationship Id="rId4" Type="http://schemas.openxmlformats.org/officeDocument/2006/relationships/hyperlink" Target="http://www.vvhbk.ru/history.html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.png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8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6072206"/>
            <a:ext cx="7772400" cy="64294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Отмена крепостного права.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4500570"/>
            <a:ext cx="7772400" cy="1571636"/>
          </a:xfrm>
          <a:solidFill>
            <a:schemeClr val="accent2">
              <a:lumMod val="50000"/>
            </a:schemeClr>
          </a:solidFill>
        </p:spPr>
        <p:txBody>
          <a:bodyPr>
            <a:noAutofit/>
          </a:bodyPr>
          <a:lstStyle/>
          <a:p>
            <a:r>
              <a:rPr lang="ru-RU" sz="4400" b="1" dirty="0" smtClean="0"/>
              <a:t>Тверская деревня после реформы.</a:t>
            </a:r>
            <a:endParaRPr lang="ru-RU" sz="4400" b="1" dirty="0"/>
          </a:p>
        </p:txBody>
      </p:sp>
      <p:pic>
        <p:nvPicPr>
          <p:cNvPr id="2050" name="Picture 2" descr="C:\Users\Владелец\Desktop\191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57290" y="214290"/>
            <a:ext cx="6096000" cy="4572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500043"/>
            <a:ext cx="7772400" cy="1785950"/>
          </a:xfrm>
        </p:spPr>
        <p:txBody>
          <a:bodyPr>
            <a:normAutofit fontScale="90000"/>
          </a:bodyPr>
          <a:lstStyle/>
          <a:p>
            <a:r>
              <a:rPr lang="ru-RU" b="1" i="1" dirty="0" smtClean="0"/>
              <a:t>Развитие капиталистической промышленности в губернии.</a:t>
            </a:r>
            <a:endParaRPr lang="ru-RU" b="1" i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214554"/>
            <a:ext cx="6400800" cy="4286280"/>
          </a:xfrm>
        </p:spPr>
        <p:txBody>
          <a:bodyPr>
            <a:normAutofit fontScale="92500" lnSpcReduction="20000"/>
          </a:bodyPr>
          <a:lstStyle/>
          <a:p>
            <a:r>
              <a:rPr lang="ru-RU" b="1" i="1" dirty="0" smtClean="0">
                <a:solidFill>
                  <a:schemeClr val="bg1"/>
                </a:solidFill>
              </a:rPr>
              <a:t>Во второй половине XIX века в Твери быстрыми темпами стала развиваться промышленность, чему способствовало строительство Николаевской (ныне Октябрьской) железной дороги. </a:t>
            </a:r>
            <a:endParaRPr lang="ru-RU" b="1" i="1" dirty="0" smtClean="0">
              <a:solidFill>
                <a:schemeClr val="bg1"/>
              </a:solidFill>
            </a:endParaRPr>
          </a:p>
          <a:p>
            <a:r>
              <a:rPr lang="ru-RU" b="1" i="1" dirty="0" smtClean="0">
                <a:solidFill>
                  <a:schemeClr val="bg1"/>
                </a:solidFill>
              </a:rPr>
              <a:t>В </a:t>
            </a:r>
            <a:r>
              <a:rPr lang="ru-RU" b="1" i="1" dirty="0" smtClean="0">
                <a:solidFill>
                  <a:schemeClr val="bg1"/>
                </a:solidFill>
              </a:rPr>
              <a:t>городе были построены вагоностроительный и лесопильный заводы, текстильная фабрика, паровая мельница.</a:t>
            </a:r>
            <a:endParaRPr lang="ru-RU" b="1" i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655620"/>
          </a:xfrm>
        </p:spPr>
        <p:txBody>
          <a:bodyPr>
            <a:noAutofit/>
          </a:bodyPr>
          <a:lstStyle/>
          <a:p>
            <a:r>
              <a:rPr lang="ru-RU" dirty="0" smtClean="0"/>
              <a:t>Тверская промышленность.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000108"/>
            <a:ext cx="3829048" cy="5126055"/>
          </a:xfrm>
        </p:spPr>
        <p:txBody>
          <a:bodyPr>
            <a:normAutofit fontScale="92500" lnSpcReduction="20000"/>
          </a:bodyPr>
          <a:lstStyle/>
          <a:p>
            <a:r>
              <a:rPr lang="ru-RU" sz="1800" b="1" i="1" dirty="0" smtClean="0"/>
              <a:t>Первыми большими промышленными предприятиями стали текстильные фабрики.</a:t>
            </a:r>
          </a:p>
          <a:p>
            <a:r>
              <a:rPr lang="ru-RU" sz="1800" b="1" i="1" dirty="0" smtClean="0"/>
              <a:t>В 1850-х гг. в Твери основали Рождественскую и Тверскую (принадлежала фабрикантам Морозовым) мануфактуры.</a:t>
            </a:r>
          </a:p>
          <a:p>
            <a:endParaRPr lang="ru-RU" sz="1800" b="1" i="1" dirty="0" smtClean="0"/>
          </a:p>
          <a:p>
            <a:r>
              <a:rPr lang="ru-RU" sz="1800" b="1" i="1" dirty="0" smtClean="0"/>
              <a:t>В Вышнем Волочке открываются две крупные фабрики </a:t>
            </a:r>
            <a:r>
              <a:rPr lang="ru-RU" sz="1800" b="1" i="1" dirty="0" smtClean="0"/>
              <a:t>Рябушинского</a:t>
            </a:r>
            <a:r>
              <a:rPr lang="ru-RU" sz="1800" b="1" i="1" dirty="0" smtClean="0"/>
              <a:t> и Прохорова.</a:t>
            </a:r>
          </a:p>
          <a:p>
            <a:endParaRPr lang="ru-RU" sz="1800" b="1" i="1" dirty="0" smtClean="0"/>
          </a:p>
          <a:p>
            <a:r>
              <a:rPr lang="ru-RU" sz="1800" b="1" i="1" dirty="0" smtClean="0"/>
              <a:t>В </a:t>
            </a:r>
            <a:r>
              <a:rPr lang="ru-RU" sz="1800" b="1" i="1" dirty="0" smtClean="0"/>
              <a:t>Новоторжском</a:t>
            </a:r>
            <a:r>
              <a:rPr lang="ru-RU" sz="1800" b="1" i="1" dirty="0" smtClean="0"/>
              <a:t> уезде – писчебумажная мануфактура Кувшинова.</a:t>
            </a:r>
          </a:p>
          <a:p>
            <a:endParaRPr lang="ru-RU" sz="1800" b="1" i="1" dirty="0" smtClean="0"/>
          </a:p>
          <a:p>
            <a:r>
              <a:rPr lang="ru-RU" sz="1800" b="1" i="1" dirty="0" smtClean="0"/>
              <a:t>Открытие железной дороги привело к свертыванию промыслов, связанных с водным и грунтовым путями и высвобождало рабочую силу.</a:t>
            </a:r>
          </a:p>
          <a:p>
            <a:endParaRPr lang="ru-RU" dirty="0"/>
          </a:p>
        </p:txBody>
      </p:sp>
      <p:pic>
        <p:nvPicPr>
          <p:cNvPr id="1026" name="Picture 2" descr="C:\Users\Владелец\Desktop\etiketka.gif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357686" y="3143248"/>
            <a:ext cx="4495798" cy="3586161"/>
          </a:xfrm>
          <a:prstGeom prst="rect">
            <a:avLst/>
          </a:prstGeom>
          <a:noFill/>
        </p:spPr>
      </p:pic>
      <p:pic>
        <p:nvPicPr>
          <p:cNvPr id="1027" name="Picture 3" descr="C:\Users\Владелец\Desktop\komb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643438" y="285728"/>
            <a:ext cx="4314825" cy="29146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798496"/>
          </a:xfrm>
        </p:spPr>
        <p:txBody>
          <a:bodyPr>
            <a:normAutofit/>
          </a:bodyPr>
          <a:lstStyle/>
          <a:p>
            <a:r>
              <a:rPr lang="ru-RU" sz="2400" dirty="0" smtClean="0"/>
              <a:t>Положение рабочих: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b="1" i="1" dirty="0" smtClean="0"/>
              <a:t>В различных документах присутствуют жалобы рабочих на тяжелые условия</a:t>
            </a:r>
          </a:p>
          <a:p>
            <a:pPr>
              <a:buNone/>
            </a:pPr>
            <a:r>
              <a:rPr lang="ru-RU" b="1" i="1" dirty="0" smtClean="0"/>
              <a:t>      труда:</a:t>
            </a:r>
          </a:p>
          <a:p>
            <a:r>
              <a:rPr lang="ru-RU" b="1" i="1" dirty="0" smtClean="0"/>
              <a:t>  </a:t>
            </a:r>
            <a:r>
              <a:rPr lang="ru-RU" b="1" i="1" dirty="0" smtClean="0"/>
              <a:t>продолжительный рабочий день (по закону 1897 г. он не должен был превышать 11 </a:t>
            </a:r>
            <a:r>
              <a:rPr lang="ru-RU" b="1" i="1" dirty="0" smtClean="0"/>
              <a:t>½ </a:t>
            </a:r>
            <a:r>
              <a:rPr lang="ru-RU" b="1" i="1" dirty="0" smtClean="0"/>
              <a:t>часа), </a:t>
            </a:r>
          </a:p>
          <a:p>
            <a:r>
              <a:rPr lang="ru-RU" b="1" i="1" dirty="0" smtClean="0"/>
              <a:t>низкую </a:t>
            </a:r>
            <a:r>
              <a:rPr lang="ru-RU" b="1" i="1" dirty="0" smtClean="0"/>
              <a:t>заработную плату, "прижимки" администрации и мастеров, </a:t>
            </a:r>
          </a:p>
          <a:p>
            <a:r>
              <a:rPr lang="ru-RU" b="1" i="1" dirty="0" smtClean="0"/>
              <a:t>неоправданную </a:t>
            </a:r>
            <a:r>
              <a:rPr lang="ru-RU" b="1" i="1" dirty="0" smtClean="0"/>
              <a:t>браковку </a:t>
            </a:r>
            <a:r>
              <a:rPr lang="ru-RU" b="1" i="1" dirty="0" smtClean="0"/>
              <a:t>изготовленной продукции, снижавшую заработок, а также плохое питание и жилье.</a:t>
            </a:r>
          </a:p>
          <a:p>
            <a:r>
              <a:rPr lang="ru-RU" b="1" i="1" dirty="0" smtClean="0"/>
              <a:t>низкая </a:t>
            </a:r>
            <a:r>
              <a:rPr lang="ru-RU" b="1" i="1" dirty="0" smtClean="0"/>
              <a:t>оплата труда -чуть</a:t>
            </a:r>
          </a:p>
          <a:p>
            <a:pPr>
              <a:buNone/>
            </a:pPr>
            <a:r>
              <a:rPr lang="ru-RU" b="1" i="1" dirty="0" smtClean="0"/>
              <a:t>     более </a:t>
            </a:r>
            <a:r>
              <a:rPr lang="ru-RU" b="1" i="1" dirty="0" smtClean="0"/>
              <a:t>200 руб. в год в фабрично-заводской промышленности, что не давало возможности</a:t>
            </a:r>
          </a:p>
          <a:p>
            <a:pPr>
              <a:buNone/>
            </a:pPr>
            <a:r>
              <a:rPr lang="ru-RU" b="1" i="1" dirty="0" smtClean="0"/>
              <a:t>     большинству </a:t>
            </a:r>
            <a:r>
              <a:rPr lang="ru-RU" b="1" i="1" dirty="0" smtClean="0"/>
              <a:t>рабочих семей сводить концы с </a:t>
            </a:r>
            <a:r>
              <a:rPr lang="ru-RU" b="1" i="1" dirty="0" smtClean="0"/>
              <a:t>концами,</a:t>
            </a:r>
          </a:p>
          <a:p>
            <a:pPr>
              <a:buNone/>
            </a:pPr>
            <a:r>
              <a:rPr lang="ru-RU" b="1" i="1" dirty="0" smtClean="0"/>
              <a:t>      Широко применялся детский труд.</a:t>
            </a:r>
            <a:endParaRPr lang="ru-RU" b="1" i="1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2050" name="Picture 2" descr="C:\Users\Владелец\Desktop\a5d4d926cc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1428736"/>
            <a:ext cx="3571900" cy="4470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28596" y="3105835"/>
            <a:ext cx="642940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hlinkClick r:id="rId2"/>
              </a:rPr>
              <a:t>http://www.vsesafonovo.ru/articles.php?article_id=5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428596" y="3429000"/>
            <a:ext cx="642940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hlinkClick r:id="rId3"/>
              </a:rPr>
              <a:t>http://www.liveinternet.ru/users/3266779/post128858685</a:t>
            </a:r>
            <a:r>
              <a:rPr lang="en-US" dirty="0" smtClean="0">
                <a:hlinkClick r:id="rId3"/>
              </a:rPr>
              <a:t>/</a:t>
            </a:r>
            <a:endParaRPr lang="ru-RU" dirty="0" smtClean="0"/>
          </a:p>
          <a:p>
            <a:r>
              <a:rPr lang="en-US" dirty="0" smtClean="0">
                <a:hlinkClick r:id="rId4"/>
              </a:rPr>
              <a:t>http://</a:t>
            </a:r>
            <a:r>
              <a:rPr lang="en-US" dirty="0" smtClean="0">
                <a:hlinkClick r:id="rId4"/>
              </a:rPr>
              <a:t>www.vvhbk.ru/history.html</a:t>
            </a:r>
            <a:endParaRPr lang="ru-RU" dirty="0" smtClean="0"/>
          </a:p>
          <a:p>
            <a:r>
              <a:rPr lang="en-US" dirty="0" smtClean="0">
                <a:hlinkClick r:id="rId5"/>
              </a:rPr>
              <a:t>http://</a:t>
            </a:r>
            <a:r>
              <a:rPr lang="en-US" dirty="0" smtClean="0">
                <a:hlinkClick r:id="rId5"/>
              </a:rPr>
              <a:t>pioss.net/blog/history/898.html</a:t>
            </a:r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/>
          <p:cNvGraphicFramePr/>
          <p:nvPr/>
        </p:nvGraphicFramePr>
        <p:xfrm>
          <a:off x="428596" y="357166"/>
          <a:ext cx="8358246" cy="621510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2500298" y="4643446"/>
            <a:ext cx="3929127" cy="1919886"/>
          </a:xfrm>
          <a:prstGeom prst="rect">
            <a:avLst/>
          </a:prstGeom>
          <a:blipFill rotWithShape="0">
            <a:blip r:embed="rId6"/>
            <a:stretch>
              <a:fillRect/>
            </a:stretch>
          </a:blipFill>
          <a:ln>
            <a:solidFill>
              <a:schemeClr val="accent2">
                <a:lumMod val="50000"/>
              </a:schemeClr>
            </a:solidFill>
          </a:ln>
        </p:spPr>
        <p:style>
          <a:lnRef idx="0">
            <a:scrgbClr r="0" g="0" b="0"/>
          </a:lnRef>
          <a:fillRef idx="1">
            <a:scrgbClr r="0" g="0" b="0"/>
          </a:fillRef>
          <a:effectRef idx="0">
            <a:schemeClr val="accent1">
              <a:shade val="8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941504"/>
          </a:xfrm>
        </p:spPr>
        <p:txBody>
          <a:bodyPr>
            <a:normAutofit/>
          </a:bodyPr>
          <a:lstStyle/>
          <a:p>
            <a:r>
              <a:rPr lang="ru-RU" dirty="0" smtClean="0"/>
              <a:t>Денежные платежи к 50-тым гг. 19 в. достигали суммы (руб. на душу муж. пола):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86116" y="273050"/>
            <a:ext cx="5643602" cy="5853113"/>
          </a:xfrm>
        </p:spPr>
        <p:txBody>
          <a:bodyPr>
            <a:normAutofit fontScale="92500" lnSpcReduction="20000"/>
          </a:bodyPr>
          <a:lstStyle/>
          <a:p>
            <a:r>
              <a:rPr lang="ru-RU" sz="3300" b="1" dirty="0" smtClean="0"/>
              <a:t>с помещичьих - 9,11;</a:t>
            </a:r>
          </a:p>
          <a:p>
            <a:r>
              <a:rPr lang="ru-RU" sz="3300" b="1" dirty="0" smtClean="0"/>
              <a:t> с удельных - 5,9; </a:t>
            </a:r>
          </a:p>
          <a:p>
            <a:r>
              <a:rPr lang="ru-RU" sz="3300" b="1" dirty="0" smtClean="0"/>
              <a:t>с государственных - 5,38.</a:t>
            </a:r>
          </a:p>
          <a:p>
            <a:r>
              <a:rPr lang="ru-RU" dirty="0" smtClean="0"/>
              <a:t> В Тверском крае в сер. 19 в. </a:t>
            </a:r>
            <a:r>
              <a:rPr lang="ru-RU" b="1" dirty="0" smtClean="0"/>
              <a:t>преобладала оброчная </a:t>
            </a:r>
            <a:r>
              <a:rPr lang="ru-RU" dirty="0" smtClean="0"/>
              <a:t>форма феодальной эксплуатации;</a:t>
            </a:r>
          </a:p>
          <a:p>
            <a:r>
              <a:rPr lang="ru-RU" dirty="0" smtClean="0"/>
              <a:t> было переведено на оброк </a:t>
            </a:r>
            <a:r>
              <a:rPr lang="ru-RU" b="1" dirty="0" smtClean="0"/>
              <a:t>71,2</a:t>
            </a:r>
            <a:r>
              <a:rPr lang="ru-RU" dirty="0" smtClean="0"/>
              <a:t> </a:t>
            </a:r>
            <a:r>
              <a:rPr lang="ru-RU" b="1" dirty="0" smtClean="0"/>
              <a:t>% </a:t>
            </a:r>
            <a:r>
              <a:rPr lang="ru-RU" dirty="0" smtClean="0"/>
              <a:t>всех помещичьих крестьян. Размеры денежной ренты определялись не качеством и доходностью земли, а заработками их от занятий промыслами и отходничеством.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14283" y="2428869"/>
            <a:ext cx="3071834" cy="3286148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1026" name="Picture 2" descr="C:\Users\Владелец\Desktop\engeldvor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2428868"/>
            <a:ext cx="3143272" cy="342902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Подготовка реформы.</a:t>
            </a:r>
            <a:br>
              <a:rPr lang="ru-RU" dirty="0" smtClean="0"/>
            </a:br>
            <a:r>
              <a:rPr lang="ru-RU" dirty="0" smtClean="0"/>
              <a:t>Алексей Михайлович </a:t>
            </a:r>
            <a:r>
              <a:rPr lang="ru-RU" dirty="0" smtClean="0"/>
              <a:t>Унковский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Тверской губернский комитет по подготовке реформы возглавил </a:t>
            </a:r>
            <a:r>
              <a:rPr lang="ru-RU" dirty="0" smtClean="0"/>
              <a:t>А.Унковский</a:t>
            </a:r>
            <a:r>
              <a:rPr lang="ru-RU" dirty="0" smtClean="0"/>
              <a:t> ( известен либеральными взглядами);</a:t>
            </a:r>
          </a:p>
          <a:p>
            <a:r>
              <a:rPr lang="ru-RU" dirty="0" smtClean="0"/>
              <a:t>Комитет оказался единственным в России, где большинство выступили за полное и немедленное освобождение крестьян с предоставлением им земельного надела;</a:t>
            </a:r>
          </a:p>
          <a:p>
            <a:r>
              <a:rPr lang="ru-RU" dirty="0" smtClean="0"/>
              <a:t>Для разрешения спорных </a:t>
            </a:r>
            <a:r>
              <a:rPr lang="ru-RU" dirty="0" smtClean="0"/>
              <a:t>вопросовпредлагалось</a:t>
            </a:r>
            <a:r>
              <a:rPr lang="ru-RU" dirty="0" smtClean="0"/>
              <a:t> создать совместную комиссию из помещиков и крестьян.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dirty="0" smtClean="0"/>
              <a:t>А.Унковский</a:t>
            </a:r>
            <a:endParaRPr lang="ru-RU" sz="4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r>
              <a:rPr lang="ru-RU" sz="6000" b="1" dirty="0" smtClean="0"/>
              <a:t>Унковский</a:t>
            </a:r>
            <a:r>
              <a:rPr lang="ru-RU" sz="6000" b="1" dirty="0" smtClean="0"/>
              <a:t> представил Государю записку об освобождении крестьян.</a:t>
            </a:r>
          </a:p>
          <a:p>
            <a:r>
              <a:rPr lang="ru-RU" sz="4500" b="1" i="1" dirty="0" smtClean="0"/>
              <a:t> В этой записке он говорит, между прочим,  «что великорусский крестьянин никогда не испытал феодальной зависимости и бесприютного рабства; всегда и повсеместно </a:t>
            </a:r>
            <a:r>
              <a:rPr lang="ru-RU" sz="4500" b="1" i="1" dirty="0" smtClean="0">
                <a:solidFill>
                  <a:srgbClr val="FF0000"/>
                </a:solidFill>
              </a:rPr>
              <a:t>община</a:t>
            </a:r>
            <a:r>
              <a:rPr lang="ru-RU" sz="4500" b="1" i="1" dirty="0" smtClean="0"/>
              <a:t> русских крестьян была крепка земле,</a:t>
            </a:r>
            <a:r>
              <a:rPr lang="ru-RU" sz="4500" b="1" i="1" dirty="0" smtClean="0">
                <a:solidFill>
                  <a:srgbClr val="FF0000"/>
                </a:solidFill>
              </a:rPr>
              <a:t> всегда имела действительное неотъемлемое право на землю и ею пользовалась</a:t>
            </a:r>
            <a:r>
              <a:rPr lang="ru-RU" sz="4500" b="1" i="1" dirty="0" smtClean="0"/>
              <a:t>; освободить крестьян следует, поэтому, не иначе как с земельным наделом, содержащим в себе </a:t>
            </a:r>
            <a:r>
              <a:rPr lang="ru-RU" sz="4500" b="1" i="1" dirty="0" smtClean="0">
                <a:solidFill>
                  <a:srgbClr val="FF0000"/>
                </a:solidFill>
              </a:rPr>
              <a:t>необходимо нужное освобождаемым количество пахотной, луговой и выгонной земли</a:t>
            </a:r>
            <a:r>
              <a:rPr lang="ru-RU" sz="4500" b="1" i="1" dirty="0" smtClean="0"/>
              <a:t>. Вознаградить помещиков необходимо, и притом не только за уступаемую ими землю, но и за крепостное право над людьми, тем более, что в некоторых местностях земля без людей не имеет ценности;</a:t>
            </a:r>
            <a:r>
              <a:rPr lang="ru-RU" sz="4500" b="1" i="1" dirty="0" smtClean="0">
                <a:solidFill>
                  <a:srgbClr val="FF0000"/>
                </a:solidFill>
              </a:rPr>
              <a:t> но вознаграждение за людей должно быть уплачено не освобождаемыми, а всем государством</a:t>
            </a:r>
            <a:r>
              <a:rPr lang="ru-RU" sz="4500" b="1" i="1" dirty="0" smtClean="0"/>
              <a:t>, так как крепостное право учреждено правительством…»</a:t>
            </a:r>
            <a:endParaRPr lang="ru-RU" sz="4500" b="1" i="1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pic>
        <p:nvPicPr>
          <p:cNvPr id="19458" name="Picture 2" descr="C:\Users\Владелец\Desktop\369px-Unkovskiy_Alexay_Mikhailovich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1428735"/>
            <a:ext cx="3071834" cy="4986041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571472" y="6429396"/>
            <a:ext cx="48151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1860 г. Снят с должности и отправлен в ссылку.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727190"/>
          </a:xfrm>
        </p:spPr>
        <p:txBody>
          <a:bodyPr>
            <a:normAutofit/>
          </a:bodyPr>
          <a:lstStyle/>
          <a:p>
            <a:r>
              <a:rPr lang="ru-RU" dirty="0" smtClean="0"/>
              <a:t>Император был недоволен действиями </a:t>
            </a:r>
            <a:r>
              <a:rPr lang="ru-RU" dirty="0" smtClean="0"/>
              <a:t>Унковского</a:t>
            </a:r>
            <a:r>
              <a:rPr lang="ru-RU" dirty="0" smtClean="0"/>
              <a:t> и либерального тверского дворянства.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0" cy="5441966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В уездах для наблюдения за проведением реформы создаются должности мировых посредников;</a:t>
            </a:r>
          </a:p>
          <a:p>
            <a:r>
              <a:rPr lang="ru-RU" dirty="0" smtClean="0"/>
              <a:t>В начале 1862 г. Группа тверских мировых посредников отказалась участвовать в проведении реформы, считая ее несправедливой;</a:t>
            </a:r>
          </a:p>
          <a:p>
            <a:r>
              <a:rPr lang="ru-RU" dirty="0" smtClean="0"/>
              <a:t>Дворянское собрание выступило против сохранения сословных привилегий.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2143116"/>
            <a:ext cx="3008313" cy="3983047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20482" name="Picture 2" descr="C:\Users\Владелец\Desktop\Alex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2071678"/>
            <a:ext cx="3295650" cy="4572000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3571869" y="5786454"/>
            <a:ext cx="557213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i="1" dirty="0" smtClean="0">
                <a:solidFill>
                  <a:srgbClr val="FF0000"/>
                </a:solidFill>
              </a:rPr>
              <a:t>Правительство решительно подавило эти выступления.</a:t>
            </a:r>
            <a:endParaRPr lang="ru-RU" sz="2800" b="1" i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Деревня после реформы: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5054617"/>
          </a:xfrm>
        </p:spPr>
        <p:txBody>
          <a:bodyPr/>
          <a:lstStyle/>
          <a:p>
            <a:r>
              <a:rPr lang="ru-RU" sz="2400" b="1" i="1" dirty="0" smtClean="0"/>
              <a:t>276 дворянских хозяйств Тверской губернии попали за долги под государственную опеку;</a:t>
            </a:r>
          </a:p>
          <a:p>
            <a:r>
              <a:rPr lang="ru-RU" sz="2400" b="1" i="1" dirty="0" smtClean="0"/>
              <a:t>До конца 1863 г. 95 имений окончательно передали в казну ( больше, чем в других губерниях);</a:t>
            </a:r>
          </a:p>
          <a:p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571472" y="3000371"/>
          <a:ext cx="8001056" cy="36469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00528"/>
                <a:gridCol w="4000528"/>
              </a:tblGrid>
              <a:tr h="910835">
                <a:tc>
                  <a:txBody>
                    <a:bodyPr/>
                    <a:lstStyle/>
                    <a:p>
                      <a:r>
                        <a:rPr lang="ru-RU" dirty="0" smtClean="0"/>
                        <a:t>До реформы</a:t>
                      </a:r>
                      <a:endParaRPr lang="ru-RU" dirty="0"/>
                    </a:p>
                  </a:txBody>
                  <a:tcPr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После реформы</a:t>
                      </a:r>
                      <a:endParaRPr lang="ru-RU" dirty="0"/>
                    </a:p>
                  </a:txBody>
                  <a:tcPr>
                    <a:solidFill>
                      <a:schemeClr val="accent2">
                        <a:lumMod val="50000"/>
                      </a:schemeClr>
                    </a:solidFill>
                  </a:tcPr>
                </a:tc>
              </a:tr>
              <a:tr h="910835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bg1"/>
                          </a:solidFill>
                        </a:rPr>
                        <a:t>60% крестьян имели средний достаток</a:t>
                      </a:r>
                    </a:p>
                    <a:p>
                      <a:r>
                        <a:rPr lang="ru-RU" dirty="0" smtClean="0">
                          <a:solidFill>
                            <a:schemeClr val="bg1"/>
                          </a:solidFill>
                        </a:rPr>
                        <a:t>(1-2 лошади, корова)</a:t>
                      </a:r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bg1"/>
                          </a:solidFill>
                        </a:rPr>
                        <a:t>30% число крепких хозяев,</a:t>
                      </a:r>
                    </a:p>
                    <a:p>
                      <a:r>
                        <a:rPr lang="ru-RU" dirty="0" smtClean="0">
                          <a:solidFill>
                            <a:schemeClr val="bg1"/>
                          </a:solidFill>
                        </a:rPr>
                        <a:t>До 40% выросла группа крестьян с невысоким достатком.</a:t>
                      </a:r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50000"/>
                      </a:schemeClr>
                    </a:solidFill>
                  </a:tcPr>
                </a:tc>
              </a:tr>
              <a:tr h="910835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bg1"/>
                          </a:solidFill>
                        </a:rPr>
                        <a:t>11% зажиточные хозяйства (4-5 лошадей, несколько коров)</a:t>
                      </a:r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bg1"/>
                          </a:solidFill>
                        </a:rPr>
                        <a:t>4% относились к числу зажиточных</a:t>
                      </a:r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50000"/>
                      </a:schemeClr>
                    </a:solidFill>
                  </a:tcPr>
                </a:tc>
              </a:tr>
              <a:tr h="910835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bg1"/>
                          </a:solidFill>
                        </a:rPr>
                        <a:t>6% безлошадные (бедняки)</a:t>
                      </a:r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bg1"/>
                          </a:solidFill>
                        </a:rPr>
                        <a:t>16%</a:t>
                      </a:r>
                      <a:r>
                        <a:rPr lang="ru-RU" baseline="0" dirty="0" smtClean="0">
                          <a:solidFill>
                            <a:schemeClr val="bg1"/>
                          </a:solidFill>
                        </a:rPr>
                        <a:t> бедняки,</a:t>
                      </a:r>
                    </a:p>
                    <a:p>
                      <a:r>
                        <a:rPr lang="ru-RU" baseline="0" dirty="0" smtClean="0">
                          <a:solidFill>
                            <a:schemeClr val="bg1"/>
                          </a:solidFill>
                        </a:rPr>
                        <a:t>Число бобылей выросло до 9%</a:t>
                      </a:r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5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http://im3-tub.yandex.net/i?id=22725814-0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1" y="4214818"/>
            <a:ext cx="3500461" cy="2443988"/>
          </a:xfrm>
          <a:prstGeom prst="rect">
            <a:avLst/>
          </a:prstGeom>
          <a:noFill/>
          <a:ln w="57150">
            <a:solidFill>
              <a:schemeClr val="accent2">
                <a:lumMod val="50000"/>
              </a:schemeClr>
            </a:solidFill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00496" y="274638"/>
            <a:ext cx="4686304" cy="6440510"/>
          </a:xfrm>
        </p:spPr>
        <p:txBody>
          <a:bodyPr>
            <a:normAutofit/>
          </a:bodyPr>
          <a:lstStyle/>
          <a:p>
            <a:r>
              <a:rPr lang="ru-RU" sz="3600" dirty="0" smtClean="0"/>
              <a:t>Землевладение бывших помещичьих крестьян сократилось с </a:t>
            </a:r>
            <a:r>
              <a:rPr lang="ru-RU" sz="3600" b="1" dirty="0" smtClean="0"/>
              <a:t>1,78 </a:t>
            </a:r>
            <a:r>
              <a:rPr lang="ru-RU" sz="3600" dirty="0" smtClean="0"/>
              <a:t>млн. </a:t>
            </a:r>
            <a:r>
              <a:rPr lang="ru-RU" sz="3600" dirty="0" smtClean="0"/>
              <a:t>дес</a:t>
            </a:r>
            <a:r>
              <a:rPr lang="ru-RU" sz="3600" dirty="0" smtClean="0"/>
              <a:t>. до </a:t>
            </a:r>
            <a:r>
              <a:rPr lang="ru-RU" sz="3600" b="1" dirty="0" smtClean="0"/>
              <a:t>1,28 </a:t>
            </a:r>
            <a:r>
              <a:rPr lang="ru-RU" sz="3600" dirty="0" smtClean="0"/>
              <a:t>млн. </a:t>
            </a:r>
            <a:r>
              <a:rPr lang="ru-RU" sz="3600" dirty="0" smtClean="0"/>
              <a:t>дес</a:t>
            </a:r>
            <a:r>
              <a:rPr lang="ru-RU" sz="3600" dirty="0" smtClean="0"/>
              <a:t>., а наделы на 1 душу уменьшились с 5,21 до 4,12 </a:t>
            </a:r>
            <a:r>
              <a:rPr lang="ru-RU" sz="3600" dirty="0" smtClean="0"/>
              <a:t>дес</a:t>
            </a:r>
            <a:r>
              <a:rPr lang="ru-RU" sz="3600" dirty="0" smtClean="0"/>
              <a:t>., или на 21 %, а в </a:t>
            </a:r>
            <a:r>
              <a:rPr lang="ru-RU" sz="3600" dirty="0" smtClean="0"/>
              <a:t>Осташковском</a:t>
            </a:r>
            <a:r>
              <a:rPr lang="ru-RU" sz="3600" dirty="0" smtClean="0"/>
              <a:t> и </a:t>
            </a:r>
            <a:r>
              <a:rPr lang="ru-RU" sz="3600" dirty="0" smtClean="0"/>
              <a:t>Вышневолоцком</a:t>
            </a:r>
            <a:r>
              <a:rPr lang="ru-RU" sz="3600" dirty="0" smtClean="0"/>
              <a:t> уездах еще больше.</a:t>
            </a:r>
            <a:endParaRPr lang="ru-RU" sz="3600" dirty="0"/>
          </a:p>
        </p:txBody>
      </p:sp>
      <p:pic>
        <p:nvPicPr>
          <p:cNvPr id="5123" name="Picture 3" descr="C:\Users\Владелец\Desktop\imagesCAKZPPZE.jpg"/>
          <p:cNvPicPr>
            <a:picLocks noChangeAspect="1" noChangeArrowheads="1"/>
          </p:cNvPicPr>
          <p:nvPr/>
        </p:nvPicPr>
        <p:blipFill>
          <a:blip r:embed="rId3"/>
          <a:srcRect r="1421"/>
          <a:stretch>
            <a:fillRect/>
          </a:stretch>
        </p:blipFill>
        <p:spPr bwMode="auto">
          <a:xfrm>
            <a:off x="285720" y="1928802"/>
            <a:ext cx="3500462" cy="2595568"/>
          </a:xfrm>
          <a:prstGeom prst="rect">
            <a:avLst/>
          </a:prstGeom>
          <a:noFill/>
          <a:ln w="57150">
            <a:solidFill>
              <a:schemeClr val="accent2">
                <a:lumMod val="50000"/>
              </a:schemeClr>
            </a:solidFill>
          </a:ln>
        </p:spPr>
      </p:pic>
      <p:pic>
        <p:nvPicPr>
          <p:cNvPr id="5125" name="Picture 5" descr="C:\Users\Владелец\Desktop\1861_1_big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85720" y="142852"/>
            <a:ext cx="3500462" cy="2043115"/>
          </a:xfrm>
          <a:prstGeom prst="rect">
            <a:avLst/>
          </a:prstGeom>
          <a:noFill/>
          <a:ln w="57150">
            <a:solidFill>
              <a:schemeClr val="accent2">
                <a:lumMod val="50000"/>
              </a:schemeClr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46"/>
          </a:xfrm>
        </p:spPr>
        <p:txBody>
          <a:bodyPr/>
          <a:lstStyle/>
          <a:p>
            <a:r>
              <a:rPr lang="ru-RU" dirty="0" smtClean="0"/>
              <a:t>Тверские помещики.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В собственности 3,5 тыс.  тверских помещиков находилось свыше 60% земель губернии;</a:t>
            </a:r>
          </a:p>
          <a:p>
            <a:r>
              <a:rPr lang="ru-RU" dirty="0" smtClean="0"/>
              <a:t>Преобладали мелкие и средние поместья;</a:t>
            </a:r>
          </a:p>
          <a:p>
            <a:r>
              <a:rPr lang="ru-RU" dirty="0" smtClean="0"/>
              <a:t>Участились случаи продажи земли, а также владельцы часто закладывали свои земли;</a:t>
            </a:r>
          </a:p>
          <a:p>
            <a:r>
              <a:rPr lang="ru-RU" dirty="0" smtClean="0"/>
              <a:t>Положение ухудшали неурожайные годы:</a:t>
            </a:r>
          </a:p>
          <a:p>
            <a:pPr>
              <a:buNone/>
            </a:pPr>
            <a:r>
              <a:rPr lang="ru-RU" dirty="0" smtClean="0"/>
              <a:t>    1853, 1856, 1857, 1859, 1869 гг.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</TotalTime>
  <Words>796</Words>
  <PresentationFormat>Экран (4:3)</PresentationFormat>
  <Paragraphs>76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Отмена крепостного права.</vt:lpstr>
      <vt:lpstr>Слайд 2</vt:lpstr>
      <vt:lpstr>Денежные платежи к 50-тым гг. 19 в. достигали суммы (руб. на душу муж. пола): </vt:lpstr>
      <vt:lpstr>Подготовка реформы. Алексей Михайлович Унковский.</vt:lpstr>
      <vt:lpstr>А.Унковский</vt:lpstr>
      <vt:lpstr>Император был недоволен действиями Унковского и либерального тверского дворянства.</vt:lpstr>
      <vt:lpstr>Деревня после реформы:</vt:lpstr>
      <vt:lpstr>Землевладение бывших помещичьих крестьян сократилось с 1,78 млн. дес. до 1,28 млн. дес., а наделы на 1 душу уменьшились с 5,21 до 4,12 дес., или на 21 %, а в Осташковском и Вышневолоцком уездах еще больше.</vt:lpstr>
      <vt:lpstr>Тверские помещики.</vt:lpstr>
      <vt:lpstr>Развитие капиталистической промышленности в губернии.</vt:lpstr>
      <vt:lpstr>Тверская промышленность.</vt:lpstr>
      <vt:lpstr>Положение рабочих:</vt:lpstr>
      <vt:lpstr>Слайд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Отмена крепостного права.</dc:title>
  <dc:creator>Владелец</dc:creator>
  <cp:lastModifiedBy>Владелец</cp:lastModifiedBy>
  <cp:revision>13</cp:revision>
  <dcterms:created xsi:type="dcterms:W3CDTF">2011-02-24T10:42:02Z</dcterms:created>
  <dcterms:modified xsi:type="dcterms:W3CDTF">2011-02-24T13:01:34Z</dcterms:modified>
</cp:coreProperties>
</file>