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258" r:id="rId4"/>
    <p:sldId id="259" r:id="rId5"/>
    <p:sldId id="261" r:id="rId6"/>
    <p:sldId id="262" r:id="rId7"/>
    <p:sldId id="257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19D13A-613C-4947-AA00-816A8DE4F588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AD5042E-FC80-4D77-AB86-C5A114F8F7CD}">
      <dgm:prSet phldrT="[Текст]" custT="1"/>
      <dgm:spPr/>
      <dgm:t>
        <a:bodyPr/>
        <a:lstStyle/>
        <a:p>
          <a:r>
            <a:rPr lang="ru-RU" sz="2400" dirty="0" smtClean="0"/>
            <a:t>Василий Михайлович</a:t>
          </a:r>
          <a:endParaRPr lang="ru-RU" sz="2400" dirty="0"/>
        </a:p>
      </dgm:t>
    </dgm:pt>
    <dgm:pt modelId="{D575E8AF-5F8D-4092-902A-044BCA677DA6}" type="parTrans" cxnId="{9B29E63D-BB37-42A8-B8B7-CBB32EB639FB}">
      <dgm:prSet/>
      <dgm:spPr/>
      <dgm:t>
        <a:bodyPr/>
        <a:lstStyle/>
        <a:p>
          <a:endParaRPr lang="ru-RU"/>
        </a:p>
      </dgm:t>
    </dgm:pt>
    <dgm:pt modelId="{41D09D74-5A2C-4163-86C6-A4D408150A11}" type="sibTrans" cxnId="{9B29E63D-BB37-42A8-B8B7-CBB32EB639FB}">
      <dgm:prSet/>
      <dgm:spPr/>
      <dgm:t>
        <a:bodyPr/>
        <a:lstStyle/>
        <a:p>
          <a:endParaRPr lang="ru-RU"/>
        </a:p>
      </dgm:t>
    </dgm:pt>
    <dgm:pt modelId="{ACF99CA0-89CD-4C84-A118-287FD5067532}">
      <dgm:prSet phldrT="[Текст]" custT="1"/>
      <dgm:spPr/>
      <dgm:t>
        <a:bodyPr/>
        <a:lstStyle/>
        <a:p>
          <a:r>
            <a:rPr lang="ru-RU" sz="2400" dirty="0" smtClean="0"/>
            <a:t>Михаил </a:t>
          </a:r>
          <a:r>
            <a:rPr lang="ru-RU" sz="2000" b="1" dirty="0" smtClean="0"/>
            <a:t>Александрович</a:t>
          </a:r>
          <a:r>
            <a:rPr lang="ru-RU" sz="2800" dirty="0" smtClean="0"/>
            <a:t> </a:t>
          </a:r>
          <a:endParaRPr lang="ru-RU" sz="2800" dirty="0"/>
        </a:p>
      </dgm:t>
    </dgm:pt>
    <dgm:pt modelId="{2ED6F93F-0511-4AD5-B99B-C0A8945CD519}" type="parTrans" cxnId="{96CCDCFD-FA6F-4583-B97D-B6729B536593}">
      <dgm:prSet/>
      <dgm:spPr/>
      <dgm:t>
        <a:bodyPr/>
        <a:lstStyle/>
        <a:p>
          <a:endParaRPr lang="ru-RU"/>
        </a:p>
      </dgm:t>
    </dgm:pt>
    <dgm:pt modelId="{A8C00F2C-04D0-4675-A583-117403E1DCF3}" type="sibTrans" cxnId="{96CCDCFD-FA6F-4583-B97D-B6729B536593}">
      <dgm:prSet/>
      <dgm:spPr/>
      <dgm:t>
        <a:bodyPr/>
        <a:lstStyle/>
        <a:p>
          <a:endParaRPr lang="ru-RU"/>
        </a:p>
      </dgm:t>
    </dgm:pt>
    <dgm:pt modelId="{75075908-E199-4B53-A796-CABE13222347}" type="pres">
      <dgm:prSet presAssocID="{C819D13A-613C-4947-AA00-816A8DE4F588}" presName="diagram" presStyleCnt="0">
        <dgm:presLayoutVars>
          <dgm:dir/>
          <dgm:resizeHandles val="exact"/>
        </dgm:presLayoutVars>
      </dgm:prSet>
      <dgm:spPr/>
    </dgm:pt>
    <dgm:pt modelId="{85C955CD-8B7B-4E87-ADAA-890C9BFE554E}" type="pres">
      <dgm:prSet presAssocID="{3AD5042E-FC80-4D77-AB86-C5A114F8F7CD}" presName="arrow" presStyleLbl="node1" presStyleIdx="0" presStyleCnt="2">
        <dgm:presLayoutVars>
          <dgm:bulletEnabled val="1"/>
        </dgm:presLayoutVars>
      </dgm:prSet>
      <dgm:spPr/>
    </dgm:pt>
    <dgm:pt modelId="{89B6ACDE-B746-4325-BF81-DBA5681D510D}" type="pres">
      <dgm:prSet presAssocID="{ACF99CA0-89CD-4C84-A118-287FD5067532}" presName="arrow" presStyleLbl="node1" presStyleIdx="1" presStyleCnt="2" custRadScaleRad="98416" custRadScaleInc="-517">
        <dgm:presLayoutVars>
          <dgm:bulletEnabled val="1"/>
        </dgm:presLayoutVars>
      </dgm:prSet>
      <dgm:spPr/>
    </dgm:pt>
  </dgm:ptLst>
  <dgm:cxnLst>
    <dgm:cxn modelId="{9B29E63D-BB37-42A8-B8B7-CBB32EB639FB}" srcId="{C819D13A-613C-4947-AA00-816A8DE4F588}" destId="{3AD5042E-FC80-4D77-AB86-C5A114F8F7CD}" srcOrd="0" destOrd="0" parTransId="{D575E8AF-5F8D-4092-902A-044BCA677DA6}" sibTransId="{41D09D74-5A2C-4163-86C6-A4D408150A11}"/>
    <dgm:cxn modelId="{99110E5E-1CC5-4DAA-BD55-03BD30454EDF}" type="presOf" srcId="{C819D13A-613C-4947-AA00-816A8DE4F588}" destId="{75075908-E199-4B53-A796-CABE13222347}" srcOrd="0" destOrd="0" presId="urn:microsoft.com/office/officeart/2005/8/layout/arrow5"/>
    <dgm:cxn modelId="{EF073155-4AA4-4E81-A148-0AA1194D031A}" type="presOf" srcId="{ACF99CA0-89CD-4C84-A118-287FD5067532}" destId="{89B6ACDE-B746-4325-BF81-DBA5681D510D}" srcOrd="0" destOrd="0" presId="urn:microsoft.com/office/officeart/2005/8/layout/arrow5"/>
    <dgm:cxn modelId="{96CCDCFD-FA6F-4583-B97D-B6729B536593}" srcId="{C819D13A-613C-4947-AA00-816A8DE4F588}" destId="{ACF99CA0-89CD-4C84-A118-287FD5067532}" srcOrd="1" destOrd="0" parTransId="{2ED6F93F-0511-4AD5-B99B-C0A8945CD519}" sibTransId="{A8C00F2C-04D0-4675-A583-117403E1DCF3}"/>
    <dgm:cxn modelId="{70CB52CA-6CC2-4F42-B9D4-059579090A37}" type="presOf" srcId="{3AD5042E-FC80-4D77-AB86-C5A114F8F7CD}" destId="{85C955CD-8B7B-4E87-ADAA-890C9BFE554E}" srcOrd="0" destOrd="0" presId="urn:microsoft.com/office/officeart/2005/8/layout/arrow5"/>
    <dgm:cxn modelId="{7B9F4EDC-C491-46CD-A233-83F6E0C91172}" type="presParOf" srcId="{75075908-E199-4B53-A796-CABE13222347}" destId="{85C955CD-8B7B-4E87-ADAA-890C9BFE554E}" srcOrd="0" destOrd="0" presId="urn:microsoft.com/office/officeart/2005/8/layout/arrow5"/>
    <dgm:cxn modelId="{C5AC180F-801F-408D-BB24-65064921D9DF}" type="presParOf" srcId="{75075908-E199-4B53-A796-CABE13222347}" destId="{89B6ACDE-B746-4325-BF81-DBA5681D510D}" srcOrd="1" destOrd="0" presId="urn:microsoft.com/office/officeart/2005/8/layout/arrow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C6ECE-062E-4815-9326-70973CB4C433}" type="datetimeFigureOut">
              <a:rPr lang="ru-RU" smtClean="0"/>
              <a:t>28.10.2010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A6908-609A-4498-9E6F-8C6A5F4EAF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nasledie.dubna.ru/pictures/162_%CF%EB%E0%ED%D2%E2%E5%F0%F1%EA%EE%E3%EE-%EA%ED%FF%E6%E5%F1%F2%E2%E02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sl.nsc.ru/history/descr/kn10.htm" TargetMode="External"/><Relationship Id="rId2" Type="http://schemas.openxmlformats.org/officeDocument/2006/relationships/hyperlink" Target="http://www.spsl.nsc.ru/history/descr/index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sl.nsc.ru/history/descr/main_m.htm" TargetMode="External"/><Relationship Id="rId2" Type="http://schemas.openxmlformats.org/officeDocument/2006/relationships/hyperlink" Target="http://www.spsl.nsc.ru/history/descr/spis40.htm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spsl.nsc.ru/history/descr/orda.htm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alla.su/ruler/r42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psl.nsc.ru/history/descr/spis50.htm" TargetMode="External"/><Relationship Id="rId3" Type="http://schemas.openxmlformats.org/officeDocument/2006/relationships/hyperlink" Target="http://www.spsl.nsc.ru/history/descr/spis45.htm" TargetMode="External"/><Relationship Id="rId7" Type="http://schemas.openxmlformats.org/officeDocument/2006/relationships/hyperlink" Target="http://www.spsl.nsc.ru/history/descr/spis48.htm" TargetMode="External"/><Relationship Id="rId2" Type="http://schemas.openxmlformats.org/officeDocument/2006/relationships/hyperlink" Target="http://www.spsl.nsc.ru/history/descr/spis41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psl.nsc.ru/history/descr/litv.htm" TargetMode="External"/><Relationship Id="rId5" Type="http://schemas.openxmlformats.org/officeDocument/2006/relationships/hyperlink" Target="http://www.spsl.nsc.ru/history/descr/spis47.htm" TargetMode="External"/><Relationship Id="rId4" Type="http://schemas.openxmlformats.org/officeDocument/2006/relationships/hyperlink" Target="http://www.spsl.nsc.ru/history/descr/main_s.ht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Тверские земли при приемниках </a:t>
            </a:r>
            <a:br>
              <a:rPr lang="ru-RU" b="1" dirty="0" smtClean="0"/>
            </a:br>
            <a:r>
              <a:rPr lang="ru-RU" b="1" dirty="0" smtClean="0"/>
              <a:t>М</a:t>
            </a:r>
            <a:r>
              <a:rPr lang="ru-RU" b="1" dirty="0" smtClean="0"/>
              <a:t>ихаила Ярославича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Тверское княжество во второй половине </a:t>
            </a:r>
            <a:r>
              <a:rPr lang="en-US" b="1" dirty="0" smtClean="0">
                <a:solidFill>
                  <a:srgbClr val="0070C0"/>
                </a:solidFill>
              </a:rPr>
              <a:t>XIV</a:t>
            </a:r>
            <a:r>
              <a:rPr lang="ru-RU" b="1" dirty="0" smtClean="0">
                <a:solidFill>
                  <a:srgbClr val="0070C0"/>
                </a:solidFill>
              </a:rPr>
              <a:t> века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а 18 из 82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1" y="152400"/>
            <a:ext cx="8534400" cy="6505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914400" y="1066800"/>
            <a:ext cx="71628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  </a:t>
            </a: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 Княжество с центром в городе Тверь (основан в 1181 году Всеволодом Большое Гнездо, на берегу р.Волга).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Во 2-й половине XII века Тверь была небольшой крепостью на западной границе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3"/>
              </a:rPr>
              <a:t>Суздальского княжества</a:t>
            </a:r>
            <a:r>
              <a:rPr lang="ru-RU" b="1" dirty="0" smtClean="0">
                <a:latin typeface="Arial" charset="0"/>
                <a:cs typeface="Arial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lang="ru-RU" b="1" dirty="0" smtClean="0">
                <a:latin typeface="Arial" charset="0"/>
                <a:cs typeface="Arial" charset="0"/>
              </a:rPr>
              <a:t>В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1-й трети XIII века Тверь была в составе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Переяславль-Залесского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княжества.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В 1238 году город был разорен монголо-татарами, однако быстро оправился от разгрома. Воскресенская летопись утверждает, что восстановлением Твери после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Батыева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разорения руководил князь Ярослав Всеволодович.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В исторической литературе существует гипотеза, что Тверь первоначально располагалась на левом берегу Волги при устье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Тверцы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и после разгрома 1238 года была перенесена на правый берег в устье реки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Тьмаки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5362" name="Picture 2" descr="Переход к начальной странице справочника">
            <a:hlinkClick r:id="rId2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647825"/>
            <a:ext cx="238125" cy="238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200" y="889844"/>
            <a:ext cx="65532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Около 1247 г. Тверь была выделена в удел князю </a:t>
            </a:r>
            <a:r>
              <a:rPr lang="ru-RU" b="1" i="1" dirty="0" smtClean="0">
                <a:hlinkClick r:id="rId2" action="ppaction://hlinkfile"/>
              </a:rPr>
              <a:t>Александру Ярославичу Невскому</a:t>
            </a:r>
            <a:r>
              <a:rPr lang="ru-RU" b="1" dirty="0" smtClean="0"/>
              <a:t> и стала самостоятельным княжеством Владимирской Руси, между 1252 и 1255 гг. перешла к его брату Ярославу Ярославичу (родоначальнику тверской княжеской династии). </a:t>
            </a:r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В XIII-XIV веках Тверское великое княжество - главный соперник </a:t>
            </a:r>
            <a:r>
              <a:rPr lang="ru-RU" b="1" dirty="0" smtClean="0">
                <a:hlinkClick r:id="rId3" action="ppaction://hlinkfile"/>
              </a:rPr>
              <a:t>Московского Великого княжества</a:t>
            </a:r>
            <a:r>
              <a:rPr lang="ru-RU" b="1" dirty="0" smtClean="0"/>
              <a:t> в борьбе за объединение Северо-Восточной Руси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Географическое положение Твери на важном торговом пути, связывавшем Новгород с </a:t>
            </a:r>
            <a:r>
              <a:rPr lang="ru-RU" b="1" dirty="0" err="1" smtClean="0"/>
              <a:t>Северо</a:t>
            </a:r>
            <a:r>
              <a:rPr lang="ru-RU" b="1" dirty="0" smtClean="0"/>
              <a:t> - Восточной Русью, и сравнительная удаленность от </a:t>
            </a:r>
            <a:r>
              <a:rPr lang="ru-RU" b="1" dirty="0" smtClean="0">
                <a:hlinkClick r:id="rId4" action="ppaction://hlinkfile"/>
              </a:rPr>
              <a:t>Орды</a:t>
            </a:r>
            <a:r>
              <a:rPr lang="ru-RU" b="1" dirty="0" smtClean="0"/>
              <a:t> способствовали притоку в край населения из других русских земель. Княжество быстро усиливалось.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352800" y="2667000"/>
            <a:ext cx="26670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81000" y="838200"/>
            <a:ext cx="35052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105400" y="914400"/>
            <a:ext cx="33528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048000" y="4419600"/>
            <a:ext cx="35814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352799" y="2590800"/>
            <a:ext cx="26670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cap="none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тверь</a:t>
            </a:r>
            <a:endParaRPr lang="ru-RU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601" y="1066800"/>
            <a:ext cx="335279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3600" b="1" cap="none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москва</a:t>
            </a:r>
            <a:endParaRPr lang="ru-RU" sz="3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91200" y="1143000"/>
            <a:ext cx="16764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3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орда</a:t>
            </a:r>
            <a:endParaRPr lang="ru-RU" sz="3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05201" y="4572000"/>
            <a:ext cx="2667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3600" b="1" cap="none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литва</a:t>
            </a:r>
            <a:endParaRPr lang="ru-RU" sz="3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cxnSp>
        <p:nvCxnSpPr>
          <p:cNvPr id="11" name="Прямая со стрелкой 10"/>
          <p:cNvCxnSpPr>
            <a:stCxn id="3" idx="4"/>
          </p:cNvCxnSpPr>
          <p:nvPr/>
        </p:nvCxnSpPr>
        <p:spPr>
          <a:xfrm rot="16200000" flipH="1">
            <a:off x="2286000" y="2057400"/>
            <a:ext cx="838200" cy="11430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0800000" flipV="1">
            <a:off x="6096000" y="2286000"/>
            <a:ext cx="990600" cy="9144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 flipH="1" flipV="1">
            <a:off x="4458494" y="4000500"/>
            <a:ext cx="685006" cy="79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33400" y="4800600"/>
            <a:ext cx="236955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1320</a:t>
            </a:r>
            <a:r>
              <a:rPr lang="ru-RU" dirty="0" smtClean="0"/>
              <a:t> год – князь </a:t>
            </a:r>
          </a:p>
          <a:p>
            <a:r>
              <a:rPr lang="ru-RU" dirty="0" smtClean="0"/>
              <a:t>Дмитрий Михайлович</a:t>
            </a:r>
          </a:p>
          <a:p>
            <a:r>
              <a:rPr lang="ru-RU" dirty="0" smtClean="0"/>
              <a:t>ж</a:t>
            </a:r>
            <a:r>
              <a:rPr lang="ru-RU" dirty="0" smtClean="0"/>
              <a:t>енится на дочери </a:t>
            </a:r>
          </a:p>
          <a:p>
            <a:r>
              <a:rPr lang="ru-RU" dirty="0" smtClean="0"/>
              <a:t>л</a:t>
            </a:r>
            <a:r>
              <a:rPr lang="ru-RU" dirty="0" smtClean="0"/>
              <a:t>итовского князя</a:t>
            </a:r>
          </a:p>
          <a:p>
            <a:r>
              <a:rPr lang="ru-RU" dirty="0" err="1" smtClean="0"/>
              <a:t>Гедемина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858000" y="4495800"/>
            <a:ext cx="2317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1321 г. – Тверь была</a:t>
            </a:r>
          </a:p>
          <a:p>
            <a:r>
              <a:rPr lang="ru-RU" dirty="0" smtClean="0"/>
              <a:t> разграблена московскими отрядами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124200" y="304800"/>
            <a:ext cx="32391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1322 г. – Дмитрий Михайлович</a:t>
            </a:r>
          </a:p>
          <a:p>
            <a:r>
              <a:rPr lang="ru-RU" dirty="0" smtClean="0"/>
              <a:t>п</a:t>
            </a:r>
            <a:r>
              <a:rPr lang="ru-RU" dirty="0" smtClean="0"/>
              <a:t>олучает ярлык на Великое</a:t>
            </a:r>
          </a:p>
          <a:p>
            <a:r>
              <a:rPr lang="ru-RU" dirty="0" smtClean="0"/>
              <a:t> </a:t>
            </a:r>
            <a:r>
              <a:rPr lang="ru-RU" dirty="0" smtClean="0"/>
              <a:t>           княжение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81000"/>
            <a:ext cx="4660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Князь Дмитрий Михайлович «Грозные Очи»</a:t>
            </a:r>
            <a:endParaRPr lang="ru-RU" b="1" dirty="0"/>
          </a:p>
        </p:txBody>
      </p:sp>
      <p:pic>
        <p:nvPicPr>
          <p:cNvPr id="18436" name="Picture 4" descr="Картинка 13 из 6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914400"/>
            <a:ext cx="5064672" cy="5105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91201" y="914400"/>
            <a:ext cx="3200400" cy="5261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1325 г. – московский князь</a:t>
            </a:r>
          </a:p>
          <a:p>
            <a:r>
              <a:rPr lang="ru-RU" dirty="0" smtClean="0"/>
              <a:t> обвинил Дмитрия в</a:t>
            </a:r>
          </a:p>
          <a:p>
            <a:r>
              <a:rPr lang="ru-RU" dirty="0" smtClean="0"/>
              <a:t> присвоении дани, что</a:t>
            </a:r>
          </a:p>
          <a:p>
            <a:r>
              <a:rPr lang="ru-RU" dirty="0" smtClean="0"/>
              <a:t> привело его в ярость и он</a:t>
            </a:r>
          </a:p>
          <a:p>
            <a:r>
              <a:rPr lang="ru-RU" dirty="0" smtClean="0"/>
              <a:t> убил Юрия и за</a:t>
            </a:r>
          </a:p>
          <a:p>
            <a:r>
              <a:rPr lang="ru-RU" dirty="0" smtClean="0"/>
              <a:t> самоуправство был казнен</a:t>
            </a:r>
          </a:p>
          <a:p>
            <a:r>
              <a:rPr lang="ru-RU" dirty="0" smtClean="0"/>
              <a:t> ханом Узбеком.</a:t>
            </a:r>
          </a:p>
          <a:p>
            <a:endParaRPr lang="ru-RU" dirty="0" smtClean="0"/>
          </a:p>
          <a:p>
            <a:r>
              <a:rPr lang="ru-RU" dirty="0" smtClean="0"/>
              <a:t>Великое княжение остается </a:t>
            </a:r>
          </a:p>
          <a:p>
            <a:r>
              <a:rPr lang="ru-RU" dirty="0" smtClean="0"/>
              <a:t>за тверскими князьями.</a:t>
            </a:r>
          </a:p>
          <a:p>
            <a:endParaRPr lang="ru-RU" dirty="0" smtClean="0"/>
          </a:p>
          <a:p>
            <a:r>
              <a:rPr lang="ru-RU" dirty="0" smtClean="0"/>
              <a:t>Александр Михайлович</a:t>
            </a:r>
          </a:p>
          <a:p>
            <a:r>
              <a:rPr lang="ru-RU" dirty="0" smtClean="0"/>
              <a:t> вынужден собирать дань </a:t>
            </a:r>
          </a:p>
          <a:p>
            <a:r>
              <a:rPr lang="ru-RU" dirty="0" smtClean="0"/>
              <a:t>для хана                      1327 г.</a:t>
            </a:r>
          </a:p>
          <a:p>
            <a:r>
              <a:rPr lang="ru-RU" dirty="0" smtClean="0"/>
              <a:t>«</a:t>
            </a:r>
            <a:r>
              <a:rPr lang="ru-RU" sz="2000" b="1" dirty="0" err="1" smtClean="0"/>
              <a:t>замятня</a:t>
            </a:r>
            <a:r>
              <a:rPr lang="ru-RU" dirty="0" smtClean="0"/>
              <a:t>»,</a:t>
            </a:r>
          </a:p>
          <a:p>
            <a:r>
              <a:rPr lang="ru-RU" dirty="0" smtClean="0"/>
              <a:t>ч</a:t>
            </a:r>
            <a:r>
              <a:rPr lang="ru-RU" dirty="0" smtClean="0"/>
              <a:t>ем воспользовался</a:t>
            </a:r>
          </a:p>
          <a:p>
            <a:r>
              <a:rPr lang="ru-RU" dirty="0" smtClean="0"/>
              <a:t> московский князь Иван </a:t>
            </a:r>
            <a:r>
              <a:rPr lang="ru-RU" dirty="0" err="1" smtClean="0"/>
              <a:t>Калита</a:t>
            </a:r>
            <a:r>
              <a:rPr lang="ru-RU" dirty="0" smtClean="0"/>
              <a:t>.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7162800" y="4800600"/>
            <a:ext cx="609600" cy="1588"/>
          </a:xfrm>
          <a:prstGeom prst="straightConnector1">
            <a:avLst/>
          </a:prstGeom>
          <a:ln w="5715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2400" y="533400"/>
            <a:ext cx="883920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1252 - 1272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Ярослав Ярославич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(?-1272); В 1265 г. Тверь стала центром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епископии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 Росту города не смогли помешать даже опустошительные пожары 1276 и 1282 годов, типичные для деревянных древне - русских городов. Рост города объясняется прежде всего тем, что изменилась политическая роль Твери. В 1264 году тверской князь Ярослав стал великим князем владимирским, однако остался жить в Твери.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1272 - 1285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Святослав Ярославич (?-1285?);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1285 - 1318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3"/>
              </a:rPr>
              <a:t>Михаил Ярославич Святой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(1271-1318х); Великий князь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Владимирский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(1304-1318);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При Михаиле Ярославиче в Твери впервые на Руси после 50-летнего перерыва возобновились летописание и каменное строительство. Построены каменные Трехглавая Успенская церковь в Отроче монастыре (1269 г.) 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Спасо-Преображенский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собор. Свидетельством возросшей мощи Твери стал тот факт, что в 1293 году монголо-татарский полководец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Дюдень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не решился штурмовать город.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1318 - 1326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5"/>
              </a:rPr>
              <a:t>Дмитрий Михайлович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(1299-1326х); Великий князь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Владимирский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(1322-1326);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В 1320г. Дмитрий женился на Марии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Гедиминовне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дочери великого князя литовского. С этого времени установились связи Твери с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6"/>
              </a:rPr>
              <a:t>Литвой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которые не прекращались вплоть до 1485 года.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1326 - 1339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7"/>
              </a:rPr>
              <a:t>Александр Михайлович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(1301-1339х); Великий князь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4"/>
              </a:rPr>
              <a:t>Владимирский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(1326-1327);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В 1327 г. в Твери вспыхнуло мощное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антиордынское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восстание. С помощью московского князя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8"/>
              </a:rPr>
              <a:t>Ивана </a:t>
            </a:r>
            <a:r>
              <a:rPr kumimoji="0" lang="ru-RU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8"/>
              </a:rPr>
              <a:t>Калиты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оно было жестоко подавлено, Тверь разорена. Этот разгром явился началом упадка политического влияния Твери.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43200" y="228600"/>
            <a:ext cx="2496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Хронология княжения.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81000"/>
            <a:ext cx="84108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Вторая половина </a:t>
            </a:r>
            <a:r>
              <a:rPr lang="en-US" sz="2000" b="1" dirty="0" smtClean="0"/>
              <a:t>XIV </a:t>
            </a:r>
            <a:r>
              <a:rPr lang="ru-RU" sz="2000" b="1" dirty="0" smtClean="0"/>
              <a:t>(период княжения Василия Михайловича) начались</a:t>
            </a:r>
          </a:p>
          <a:p>
            <a:r>
              <a:rPr lang="ru-RU" sz="2000" b="1" dirty="0" smtClean="0"/>
              <a:t> раздоры</a:t>
            </a:r>
          </a:p>
          <a:p>
            <a:r>
              <a:rPr lang="ru-RU" sz="2000" b="1" dirty="0" smtClean="0"/>
              <a:t>в</a:t>
            </a:r>
            <a:r>
              <a:rPr lang="ru-RU" sz="2000" b="1" dirty="0" smtClean="0"/>
              <a:t>нутри княжеской семьи</a:t>
            </a:r>
            <a:endParaRPr lang="ru-RU" sz="2000" b="1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1524000" y="1397000"/>
          <a:ext cx="6172200" cy="279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38200" y="4114800"/>
            <a:ext cx="739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Помощь Москвы                                                       помощь Литвы</a:t>
            </a:r>
          </a:p>
          <a:p>
            <a:r>
              <a:rPr lang="ru-RU" dirty="0" smtClean="0"/>
              <a:t>1367 г. </a:t>
            </a:r>
            <a:r>
              <a:rPr lang="ru-RU" dirty="0" smtClean="0"/>
              <a:t>с</a:t>
            </a:r>
            <a:r>
              <a:rPr lang="ru-RU" dirty="0" smtClean="0"/>
              <a:t>овместный поход;                                      поход и осада Москвы</a:t>
            </a:r>
          </a:p>
          <a:p>
            <a:r>
              <a:rPr lang="ru-RU" dirty="0" smtClean="0"/>
              <a:t>п</a:t>
            </a:r>
            <a:r>
              <a:rPr lang="ru-RU" dirty="0" smtClean="0"/>
              <a:t>омощь митрополита Алексия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5105400"/>
            <a:ext cx="81534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1375 г. – поход Дмитрия Ивановича на Тверь;</a:t>
            </a:r>
          </a:p>
          <a:p>
            <a:pPr algn="ctr"/>
            <a:r>
              <a:rPr lang="ru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Михаил, оставшись без союзника (</a:t>
            </a:r>
            <a:r>
              <a:rPr lang="ru-RU" sz="2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Ольгерд</a:t>
            </a:r>
            <a:r>
              <a:rPr lang="ru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)</a:t>
            </a:r>
          </a:p>
          <a:p>
            <a:pPr algn="ctr"/>
            <a:r>
              <a:rPr lang="ru-RU" sz="2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Признал себя «младшим братом» московского князя</a:t>
            </a:r>
            <a:endParaRPr lang="ru-RU" sz="2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228601"/>
            <a:ext cx="7848600" cy="65556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1380 г. – </a:t>
            </a:r>
            <a:r>
              <a:rPr lang="ru-RU" sz="28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михаил</a:t>
            </a:r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28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алексанрович</a:t>
            </a:r>
            <a:endParaRPr lang="ru-RU" sz="28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не принимал участия в </a:t>
            </a:r>
            <a:r>
              <a:rPr lang="ru-RU" sz="28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куликовской</a:t>
            </a:r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битве.</a:t>
            </a:r>
          </a:p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(Но с </a:t>
            </a:r>
            <a:r>
              <a:rPr lang="ru-RU" sz="28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мамаем</a:t>
            </a:r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сражалось </a:t>
            </a:r>
            <a:r>
              <a:rPr lang="ru-RU" sz="28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кашинское</a:t>
            </a:r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ополчение </a:t>
            </a:r>
            <a:r>
              <a:rPr lang="ru-RU" sz="28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михаила</a:t>
            </a:r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Васильевича)</a:t>
            </a:r>
          </a:p>
          <a:p>
            <a:pPr algn="ctr"/>
            <a:endParaRPr lang="ru-RU" sz="28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Конец </a:t>
            </a:r>
            <a:r>
              <a:rPr lang="en-US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XIV</a:t>
            </a:r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века – Михаил </a:t>
            </a:r>
            <a:r>
              <a:rPr lang="ru-RU" sz="28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александрович</a:t>
            </a:r>
            <a:endParaRPr lang="ru-RU" sz="28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Направил все усилия на укрепление </a:t>
            </a:r>
          </a:p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Великокняжеской власти:</a:t>
            </a:r>
          </a:p>
          <a:p>
            <a:pPr algn="ctr"/>
            <a:endParaRPr lang="ru-RU" sz="28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1399г. – передал все </a:t>
            </a:r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земли своему старшему</a:t>
            </a:r>
          </a:p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Сыну, а не братьям ( тем самым уничтожались</a:t>
            </a:r>
          </a:p>
          <a:p>
            <a:pPr algn="ctr"/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Уделы)</a:t>
            </a:r>
            <a:endParaRPr lang="ru-RU" sz="2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377</Words>
  <PresentationFormat>Экран (4:3)</PresentationFormat>
  <Paragraphs>71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Тверские земли при приемниках  Михаила Ярославича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Тверские земли при приемниках  Михаила Ярославича </dc:title>
  <dc:creator>Пользователь</dc:creator>
  <cp:lastModifiedBy>Пользователь</cp:lastModifiedBy>
  <cp:revision>11</cp:revision>
  <dcterms:created xsi:type="dcterms:W3CDTF">2010-10-28T13:16:51Z</dcterms:created>
  <dcterms:modified xsi:type="dcterms:W3CDTF">2010-10-28T14:59:26Z</dcterms:modified>
</cp:coreProperties>
</file>