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8F63FC-8116-4223-A947-77FD09E4B46F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FE7B3-CF72-4F86-A0D1-0B4606A6B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Союзники Англии: города Фландрии, Священная Римская империя, королевство Арагон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FE7B3-CF72-4F86-A0D1-0B4606A6B83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Французы восстановили армию, воспользовавшись передышкой после поражения при Пуатье, и разработали новую тактику, избегая крупных сражений, изматывали противника в мелких стычках. К концу столетия  стороны заключили длительное перемирие.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FE7B3-CF72-4F86-A0D1-0B4606A6B83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Генрих </a:t>
            </a:r>
            <a:r>
              <a:rPr lang="en-US" dirty="0" smtClean="0"/>
              <a:t>V</a:t>
            </a:r>
            <a:r>
              <a:rPr lang="ru-RU" dirty="0" smtClean="0"/>
              <a:t> по этому договору брал в жены дочь Карла </a:t>
            </a:r>
            <a:r>
              <a:rPr lang="en-US" dirty="0" smtClean="0"/>
              <a:t>VI</a:t>
            </a:r>
            <a:r>
              <a:rPr lang="ru-RU" dirty="0" smtClean="0"/>
              <a:t>,</a:t>
            </a:r>
            <a:r>
              <a:rPr lang="ru-RU" baseline="0" dirty="0" smtClean="0"/>
              <a:t> а их дети должны были стать правителями объединенного королевства. Сын же Карла </a:t>
            </a:r>
            <a:r>
              <a:rPr lang="en-US" baseline="0" dirty="0" smtClean="0"/>
              <a:t>VI</a:t>
            </a:r>
            <a:r>
              <a:rPr lang="ru-RU" baseline="0" dirty="0" smtClean="0"/>
              <a:t> дофин Карл </a:t>
            </a:r>
            <a:r>
              <a:rPr lang="en-US" baseline="0" dirty="0" smtClean="0"/>
              <a:t>VII</a:t>
            </a:r>
            <a:r>
              <a:rPr lang="ru-RU" baseline="0" dirty="0" smtClean="0"/>
              <a:t> лишался прав на престол.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FE7B3-CF72-4F86-A0D1-0B4606A6B83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Карл короновался в Пуатье как король Франции, но все французские короли всегда короновались в Реймсе. Но Реймс и все земли к северу от Луары были захвачены англичанами и их союзниками </a:t>
            </a:r>
            <a:r>
              <a:rPr lang="ru-RU" dirty="0" err="1" smtClean="0"/>
              <a:t>бургундцами</a:t>
            </a:r>
            <a:r>
              <a:rPr lang="ru-RU" dirty="0" smtClean="0"/>
              <a:t>. Многие его не признали.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FE7B3-CF72-4F86-A0D1-0B4606A6B83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france.jeditoo.com/Centre/orleans/levee-Siege_orleans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0;&#1076;&#1084;&#1080;&#1085;&#1080;&#1089;&#1090;&#1088;&#1072;&#1090;&#1086;&#1088;\Desktop\&#1089;&#1090;&#1086;&#1083;&#1077;&#1090;&#1085;&#1103;&#1103;%20&#1074;&#1086;&#1081;&#1085;&#1072;1\The%20Messenger%20%20The%20story%20Of%20Joan%20Of%20Arc%20-%20Fan%20trailer.mp4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encyclopaedia.biga.ru/enc/history/STOLETNYAYA_VONA.html" TargetMode="External"/><Relationship Id="rId3" Type="http://schemas.openxmlformats.org/officeDocument/2006/relationships/hyperlink" Target="http://lesson-history.narod.ru/map-mid.htm" TargetMode="External"/><Relationship Id="rId7" Type="http://schemas.openxmlformats.org/officeDocument/2006/relationships/hyperlink" Target="http://dic.academic.ru/dic.nsf/ruwiki/29411" TargetMode="External"/><Relationship Id="rId12" Type="http://schemas.openxmlformats.org/officeDocument/2006/relationships/hyperlink" Target="http://users.livejournal.com/___moonlight___/127827.html" TargetMode="External"/><Relationship Id="rId2" Type="http://schemas.openxmlformats.org/officeDocument/2006/relationships/hyperlink" Target="http://www.soga-miniatures.com/index.php?productID=899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hrono.ru/biograf/bio_e/eduard3plat.php" TargetMode="External"/><Relationship Id="rId11" Type="http://schemas.openxmlformats.org/officeDocument/2006/relationships/hyperlink" Target="http://pl.wikipedia.org/wiki/Orlean" TargetMode="External"/><Relationship Id="rId5" Type="http://schemas.openxmlformats.org/officeDocument/2006/relationships/hyperlink" Target="http://dreamworlds.ru/flame/27420-tron-simvol-korolejj-i-bogov.html" TargetMode="External"/><Relationship Id="rId10" Type="http://schemas.openxmlformats.org/officeDocument/2006/relationships/hyperlink" Target="http://www.british-history.ru/monarchs/monarchs_plant.html" TargetMode="External"/><Relationship Id="rId4" Type="http://schemas.openxmlformats.org/officeDocument/2006/relationships/hyperlink" Target="http://scalemodels.ru/modules/forum/viewtopic_t_11035.html" TargetMode="External"/><Relationship Id="rId9" Type="http://schemas.openxmlformats.org/officeDocument/2006/relationships/hyperlink" Target="http://en.gallerix.ru/album/Louvre/pic/glrx-250981639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thumb/b/b7/Blason_Charles_Ier_d%E2%80%99Angoul%C3%AAme_(1459-1496).svg/545px-Blason_Charles_Ier_d%E2%80%99Angoul%C3%AAme_(1459-1496).svg.pn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dic.academic.ru/pictures/wiki/files/80/Philippe6devalois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www.soga-miniatures.com/published/publicdata/SOLDAT/attachments/SC/products_pictures/F39_19_01_enl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emc.komi.com/07/04/img/036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044.radikal.ru/0812/69/d8880565370b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www.peoples.ru/family/children/ioann_besstrashniy/besstrashniy_1.jpg" TargetMode="Externa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Battle_of_crecy_froiss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166" y="1772816"/>
            <a:ext cx="6876217" cy="4608512"/>
          </a:xfrm>
          <a:prstGeom prst="rect">
            <a:avLst/>
          </a:prstGeom>
          <a:ln w="76200"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>
            <a:off x="395536" y="0"/>
            <a:ext cx="8280920" cy="270892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Самая долгая война в истории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3.bp.blogspot.com/_zXBQZYi8vRs/TFmO41_A69I/AAAAAAAAAdQ/qJuvzdSP2UQ/s1600/%D0%9A%D0%B0%D1%80%D0%BB+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92696"/>
            <a:ext cx="3528392" cy="4464497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51520" y="5157192"/>
            <a:ext cx="3816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Карл </a:t>
            </a:r>
            <a:r>
              <a:rPr lang="en-US" sz="3200" b="1" i="1" dirty="0" smtClean="0"/>
              <a:t>VII</a:t>
            </a:r>
            <a:r>
              <a:rPr lang="ru-RU" sz="3200" b="1" i="1" dirty="0" smtClean="0"/>
              <a:t> – ничего не предпринимал </a:t>
            </a:r>
          </a:p>
          <a:p>
            <a:r>
              <a:rPr lang="ru-RU" sz="3200" b="1" i="1" dirty="0" smtClean="0"/>
              <a:t>до 1428 г. </a:t>
            </a:r>
            <a:endParaRPr lang="ru-RU" sz="3200" b="1" dirty="0"/>
          </a:p>
        </p:txBody>
      </p:sp>
      <p:pic>
        <p:nvPicPr>
          <p:cNvPr id="26630" name="Picture 6" descr="Картинка 12 из 13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404664"/>
            <a:ext cx="4497710" cy="501414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292080" y="5661248"/>
            <a:ext cx="35576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«Осада англичанами </a:t>
            </a:r>
          </a:p>
          <a:p>
            <a:r>
              <a:rPr lang="ru-RU" sz="2800" b="1" dirty="0" smtClean="0"/>
              <a:t>Орлеана»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he Messenger  The story Of Joan Of Arc - Fan trailer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04664"/>
            <a:ext cx="8064896" cy="6048672"/>
          </a:xfrm>
          <a:prstGeom prst="rect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9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http://www.soga-miniatures.com/index.php?productID=8997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http://lesson-history.narod.ru/map-mid.htm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http://scalemodels.ru/modules/forum/viewtopic_t_11035.html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http://dreamworlds.ru/flame/27420-tron-simvol-korolejj-i-bogov.html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http://www.hrono.ru/biograf/bio_e/eduard3plat.php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http://dic.academic.ru/dic.nsf/ruwiki/29411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http://encyclopaedia.biga.ru/enc/history/STOLETNYAYA_VONA.html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http://en.gallerix.ru/album/Louvre/pic/glrx-250981639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http://www.british-history.ru/monarchs/monarchs_plant.html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http://pl.wikipedia.org/wiki/Orlean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http://users.livejournal.com/___moonlight___/127827.html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1328 г. – пресеклась династия </a:t>
            </a:r>
            <a:r>
              <a:rPr lang="ru-RU" sz="36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Капетингов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6" name="Picture 2" descr="C:\Users\Администратор\Desktop\1250188904_tron_belgorod_big.jpg"/>
          <p:cNvPicPr>
            <a:picLocks noChangeAspect="1" noChangeArrowheads="1"/>
          </p:cNvPicPr>
          <p:nvPr/>
        </p:nvPicPr>
        <p:blipFill>
          <a:blip r:embed="rId2" cstate="print"/>
          <a:srcRect l="9475" r="11581"/>
          <a:stretch>
            <a:fillRect/>
          </a:stretch>
        </p:blipFill>
        <p:spPr bwMode="auto">
          <a:xfrm>
            <a:off x="3995936" y="836712"/>
            <a:ext cx="1160228" cy="204692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388" name="Picture 4" descr="http://www.hrono.ru/img/monarhi/edward3plantage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908720"/>
            <a:ext cx="1905000" cy="240030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3284984"/>
            <a:ext cx="3528392" cy="3231654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Эдуард III </a:t>
            </a:r>
            <a:r>
              <a:rPr lang="ru-RU" b="1" dirty="0" smtClean="0"/>
              <a:t>из династии Плантагенетов. Король Англии, являвшийся по материнской </a:t>
            </a:r>
          </a:p>
          <a:p>
            <a:r>
              <a:rPr lang="ru-RU" b="1" dirty="0" smtClean="0"/>
              <a:t>линии внуком французского  короля Филиппа IV Красивого.</a:t>
            </a:r>
          </a:p>
          <a:p>
            <a:r>
              <a:rPr lang="ru-RU" b="1" dirty="0" smtClean="0"/>
              <a:t> Воспользовавшись прекращением во Франции династии </a:t>
            </a:r>
            <a:r>
              <a:rPr lang="ru-RU" b="1" dirty="0" err="1" smtClean="0"/>
              <a:t>Капетингов</a:t>
            </a:r>
            <a:r>
              <a:rPr lang="ru-RU" b="1" dirty="0" smtClean="0"/>
              <a:t>, </a:t>
            </a:r>
          </a:p>
          <a:p>
            <a:r>
              <a:rPr lang="ru-RU" b="1" dirty="0" smtClean="0"/>
              <a:t>предъявил претензии на французский престол и объявил в 1337 Франции войну.</a:t>
            </a:r>
            <a:endParaRPr lang="ru-RU" b="1" dirty="0"/>
          </a:p>
        </p:txBody>
      </p:sp>
      <p:sp>
        <p:nvSpPr>
          <p:cNvPr id="6" name="Стрелка углом 5"/>
          <p:cNvSpPr/>
          <p:nvPr/>
        </p:nvSpPr>
        <p:spPr>
          <a:xfrm>
            <a:off x="2411760" y="2204864"/>
            <a:ext cx="1512168" cy="1080120"/>
          </a:xfrm>
          <a:prstGeom prst="bent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390" name="Picture 6" descr="Картинка 1 из 33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836712"/>
            <a:ext cx="2160240" cy="250462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Стрелка углом 7"/>
          <p:cNvSpPr/>
          <p:nvPr/>
        </p:nvSpPr>
        <p:spPr>
          <a:xfrm flipH="1">
            <a:off x="5148064" y="2276872"/>
            <a:ext cx="1512168" cy="936104"/>
          </a:xfrm>
          <a:prstGeom prst="bentArrow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3284984"/>
            <a:ext cx="3168352" cy="1846659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Королем Франции был объявлен</a:t>
            </a:r>
          </a:p>
          <a:p>
            <a:r>
              <a:rPr lang="ru-RU" b="1" dirty="0" smtClean="0"/>
              <a:t>Племянник Филиппа </a:t>
            </a:r>
            <a:r>
              <a:rPr lang="en-US" b="1" dirty="0" smtClean="0"/>
              <a:t>IV</a:t>
            </a:r>
            <a:endParaRPr lang="ru-RU" b="1" dirty="0" smtClean="0"/>
          </a:p>
          <a:p>
            <a:r>
              <a:rPr lang="ru-RU" sz="2400" b="1" dirty="0" smtClean="0"/>
              <a:t>Филипп Валуа</a:t>
            </a:r>
            <a:r>
              <a:rPr lang="ru-RU" b="1" dirty="0" smtClean="0"/>
              <a:t>, положивший </a:t>
            </a:r>
          </a:p>
          <a:p>
            <a:r>
              <a:rPr lang="ru-RU" b="1" dirty="0" smtClean="0"/>
              <a:t>начало династии Валуа</a:t>
            </a:r>
            <a:endParaRPr lang="ru-RU" b="1" dirty="0"/>
          </a:p>
        </p:txBody>
      </p:sp>
      <p:pic>
        <p:nvPicPr>
          <p:cNvPr id="16392" name="Picture 8" descr="Картинка 1 из 84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5301208"/>
            <a:ext cx="1282094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6328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Причины войны: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52128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ln w="57150"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ru-RU" b="1" i="1" dirty="0" smtClean="0"/>
              <a:t>К </a:t>
            </a:r>
            <a:r>
              <a:rPr lang="en-US" b="1" i="1" dirty="0" smtClean="0"/>
              <a:t>XIII</a:t>
            </a:r>
            <a:r>
              <a:rPr lang="ru-RU" b="1" i="1" dirty="0" smtClean="0"/>
              <a:t> веку владения английских королей во Франции сократились и англичане хотели восстановить Анжуйскую империю;</a:t>
            </a:r>
          </a:p>
          <a:p>
            <a:r>
              <a:rPr lang="ru-RU" b="1" i="1" dirty="0" smtClean="0"/>
              <a:t>Французские короли хотели вытеснить англичан;</a:t>
            </a:r>
          </a:p>
          <a:p>
            <a:r>
              <a:rPr lang="ru-RU" b="1" i="1" dirty="0" smtClean="0"/>
              <a:t>Столкновение интересов во Фландрии (ее торговые связи с Англией и вассальная зависимость от французских королей);</a:t>
            </a:r>
          </a:p>
          <a:p>
            <a:r>
              <a:rPr lang="ru-RU" b="1" i="1" dirty="0" smtClean="0"/>
              <a:t>Заинтересованность в войне феодалов.</a:t>
            </a:r>
            <a:endParaRPr lang="ru-RU" b="1" i="1" dirty="0"/>
          </a:p>
        </p:txBody>
      </p:sp>
      <p:sp>
        <p:nvSpPr>
          <p:cNvPr id="5" name="Блок-схема: решение 4"/>
          <p:cNvSpPr/>
          <p:nvPr/>
        </p:nvSpPr>
        <p:spPr>
          <a:xfrm>
            <a:off x="179512" y="6093296"/>
            <a:ext cx="914400" cy="612648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6552728" cy="6250021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7020272" y="332656"/>
            <a:ext cx="1944215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100 – летняя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Война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1337 –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1453 гг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52" name="Picture 4" descr="Swiss Mercenary  of the French King, charging the Crossbow, with Big Shield. The Hundred Years War ― Dmitry Baev Studi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20843" t="3780" r="18064" b="5039"/>
          <a:stretch>
            <a:fillRect/>
          </a:stretch>
        </p:blipFill>
        <p:spPr bwMode="auto">
          <a:xfrm>
            <a:off x="7308304" y="3861048"/>
            <a:ext cx="1582770" cy="2605542"/>
          </a:xfrm>
          <a:prstGeom prst="rect">
            <a:avLst/>
          </a:prstGeom>
          <a:noFill/>
          <a:ln w="76200">
            <a:solidFill>
              <a:schemeClr val="accent4"/>
            </a:solidFill>
          </a:ln>
        </p:spPr>
      </p:pic>
      <p:sp>
        <p:nvSpPr>
          <p:cNvPr id="5" name="Блок-схема: процесс 4"/>
          <p:cNvSpPr/>
          <p:nvPr/>
        </p:nvSpPr>
        <p:spPr>
          <a:xfrm>
            <a:off x="395536" y="2060848"/>
            <a:ext cx="1296144" cy="576064"/>
          </a:xfrm>
          <a:prstGeom prst="flowChartProcess">
            <a:avLst/>
          </a:prstGeom>
          <a:solidFill>
            <a:srgbClr val="C0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Союзники Франции</a:t>
            </a:r>
            <a:endParaRPr lang="ru-RU" b="1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788024" y="404664"/>
            <a:ext cx="2016224" cy="612648"/>
          </a:xfrm>
          <a:prstGeom prst="wedgeRectCallout">
            <a:avLst>
              <a:gd name="adj1" fmla="val -70308"/>
              <a:gd name="adj2" fmla="val 2185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Священная Римская империя</a:t>
            </a:r>
            <a:endParaRPr lang="ru-RU" b="1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4932040" y="2636912"/>
            <a:ext cx="1490464" cy="612648"/>
          </a:xfrm>
          <a:prstGeom prst="wedgeRectCallout">
            <a:avLst>
              <a:gd name="adj1" fmla="val -172349"/>
              <a:gd name="adj2" fmla="val -1749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Города Фландрии</a:t>
            </a:r>
            <a:endParaRPr lang="ru-RU" b="1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436096" y="4725144"/>
            <a:ext cx="1440160" cy="612648"/>
          </a:xfrm>
          <a:prstGeom prst="wedgeRectCallout">
            <a:avLst>
              <a:gd name="adj1" fmla="val -195920"/>
              <a:gd name="adj2" fmla="val 2388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Королевство Арагон</a:t>
            </a:r>
            <a:endParaRPr lang="ru-RU" b="1" dirty="0"/>
          </a:p>
        </p:txBody>
      </p:sp>
      <p:sp>
        <p:nvSpPr>
          <p:cNvPr id="9" name="Блок-схема: решение 8"/>
          <p:cNvSpPr/>
          <p:nvPr/>
        </p:nvSpPr>
        <p:spPr>
          <a:xfrm>
            <a:off x="0" y="6381328"/>
            <a:ext cx="554360" cy="476672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771800" y="260648"/>
            <a:ext cx="1512168" cy="5760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Союзники Англии</a:t>
            </a:r>
            <a:endParaRPr lang="ru-RU" b="1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1547664" y="2924944"/>
            <a:ext cx="1584176" cy="612648"/>
          </a:xfrm>
          <a:prstGeom prst="wedgeRectCallout">
            <a:avLst>
              <a:gd name="adj1" fmla="val -47160"/>
              <a:gd name="adj2" fmla="val -468934"/>
            </a:avLst>
          </a:prstGeom>
          <a:solidFill>
            <a:srgbClr val="C0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Шотландия</a:t>
            </a:r>
            <a:endParaRPr lang="ru-RU" b="1" dirty="0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1763688" y="4293096"/>
            <a:ext cx="1584176" cy="612648"/>
          </a:xfrm>
          <a:prstGeom prst="wedgeRectCallout">
            <a:avLst>
              <a:gd name="adj1" fmla="val -104486"/>
              <a:gd name="adj2" fmla="val 252459"/>
            </a:avLst>
          </a:prstGeom>
          <a:solidFill>
            <a:srgbClr val="C0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Королевство Кастилия</a:t>
            </a:r>
            <a:endParaRPr lang="ru-RU" b="1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2699792" y="5373216"/>
            <a:ext cx="1080120" cy="432048"/>
          </a:xfrm>
          <a:prstGeom prst="wedgeRectCallout">
            <a:avLst>
              <a:gd name="adj1" fmla="val -19701"/>
              <a:gd name="adj2" fmla="val 35363"/>
            </a:avLst>
          </a:prstGeom>
          <a:solidFill>
            <a:srgbClr val="C000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Ватикан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6488668"/>
            <a:ext cx="561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Герцогство </a:t>
            </a:r>
            <a:r>
              <a:rPr lang="ru-RU" sz="2000" b="1" dirty="0" err="1" smtClean="0"/>
              <a:t>Гиень</a:t>
            </a:r>
            <a:r>
              <a:rPr lang="ru-RU" sz="2000" b="1" dirty="0" smtClean="0"/>
              <a:t> – владения английской короны</a:t>
            </a:r>
            <a:endParaRPr lang="ru-RU" sz="2000" b="1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V="1">
            <a:off x="1836490" y="5734050"/>
            <a:ext cx="1079326" cy="647278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4 из 14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5580112" cy="5661248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4969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Ход военных действий: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2771800" y="1700808"/>
            <a:ext cx="338336" cy="2880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2195736" y="2564904"/>
            <a:ext cx="338336" cy="2880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15816" y="1484784"/>
            <a:ext cx="373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9712" y="2348880"/>
            <a:ext cx="445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1484784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1340 г. – крупная победа </a:t>
            </a:r>
          </a:p>
          <a:p>
            <a:pPr marL="342900" indent="-342900"/>
            <a:r>
              <a:rPr lang="ru-RU" b="1" dirty="0" smtClean="0"/>
              <a:t>       англичан на море</a:t>
            </a:r>
          </a:p>
          <a:p>
            <a:pPr marL="342900" indent="-342900"/>
            <a:r>
              <a:rPr lang="ru-RU" b="1" dirty="0" smtClean="0"/>
              <a:t>       (около </a:t>
            </a:r>
            <a:r>
              <a:rPr lang="ru-RU" b="1" dirty="0" err="1" smtClean="0"/>
              <a:t>Слейса</a:t>
            </a:r>
            <a:r>
              <a:rPr lang="ru-RU" b="1" dirty="0" smtClean="0"/>
              <a:t>).</a:t>
            </a:r>
          </a:p>
          <a:p>
            <a:pPr marL="342900" indent="-342900"/>
            <a:r>
              <a:rPr lang="ru-RU" b="1" dirty="0" smtClean="0"/>
              <a:t>2. 1346 г. – победа на суше – при </a:t>
            </a:r>
            <a:r>
              <a:rPr lang="ru-RU" b="1" dirty="0" err="1" smtClean="0"/>
              <a:t>Креси</a:t>
            </a:r>
            <a:r>
              <a:rPr lang="ru-RU" b="1" dirty="0" smtClean="0"/>
              <a:t>.</a:t>
            </a:r>
          </a:p>
          <a:p>
            <a:pPr marL="342900" indent="-342900"/>
            <a:r>
              <a:rPr lang="ru-RU" b="1" dirty="0" smtClean="0"/>
              <a:t>3. Осада англичанами порта Кале.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198884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pic>
        <p:nvPicPr>
          <p:cNvPr id="1027" name="Picture 3" descr="C:\Users\Администратор\Desktop\1.jpg"/>
          <p:cNvPicPr>
            <a:picLocks noChangeAspect="1" noChangeArrowheads="1"/>
          </p:cNvPicPr>
          <p:nvPr/>
        </p:nvPicPr>
        <p:blipFill>
          <a:blip r:embed="rId4" cstate="print"/>
          <a:srcRect l="8976" r="16535" b="13206"/>
          <a:stretch>
            <a:fillRect/>
          </a:stretch>
        </p:blipFill>
        <p:spPr bwMode="auto">
          <a:xfrm>
            <a:off x="6372200" y="3645024"/>
            <a:ext cx="2292790" cy="2448272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444208" y="6237312"/>
            <a:ext cx="2190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Английский рыцарь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12 из 14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8640"/>
            <a:ext cx="7667702" cy="5898232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67544" y="602128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БИТВА ПРИ ПУАТЬЕ между англичанами и французами во время Столетней войны 1356 г. Поражение Франции.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77048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Франция теряет и армию, и короля 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Блок-схема: решение 4"/>
          <p:cNvSpPr/>
          <p:nvPr/>
        </p:nvSpPr>
        <p:spPr>
          <a:xfrm>
            <a:off x="8229600" y="6245352"/>
            <a:ext cx="914400" cy="612648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76256" y="620688"/>
            <a:ext cx="2016224" cy="163121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Иоанн II (Добрый),</a:t>
            </a:r>
          </a:p>
          <a:p>
            <a:r>
              <a:rPr lang="ru-RU" sz="2000" b="1" dirty="0" smtClean="0"/>
              <a:t> король Франции </a:t>
            </a:r>
          </a:p>
          <a:p>
            <a:r>
              <a:rPr lang="ru-RU" sz="2000" b="1" dirty="0" smtClean="0"/>
              <a:t>(1319-1364)</a:t>
            </a:r>
            <a:endParaRPr lang="ru-RU" sz="2000" b="1" dirty="0"/>
          </a:p>
        </p:txBody>
      </p:sp>
      <p:pic>
        <p:nvPicPr>
          <p:cNvPr id="22530" name="Picture 2" descr="C:\Users\Администратор\Desktop\glrx-250981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924944"/>
            <a:ext cx="2376264" cy="350557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2531" name="Picture 3" descr="C:\Users\Администратор\Desktop\ph03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594025" cy="3528392"/>
          </a:xfrm>
          <a:prstGeom prst="rect">
            <a:avLst/>
          </a:prstGeom>
          <a:noFill/>
          <a:ln w="76200">
            <a:solidFill>
              <a:schemeClr val="accent4">
                <a:lumMod val="60000"/>
                <a:lumOff val="40000"/>
              </a:schemeClr>
            </a:solidFill>
          </a:ln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179513" y="3933056"/>
            <a:ext cx="1800199" cy="1938992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Эдуард </a:t>
            </a:r>
          </a:p>
          <a:p>
            <a:r>
              <a:rPr lang="ru-RU" sz="2000" b="1" dirty="0" smtClean="0"/>
              <a:t>(Черный Принц)</a:t>
            </a:r>
          </a:p>
          <a:p>
            <a:r>
              <a:rPr lang="ru-RU" sz="2000" b="1" dirty="0" smtClean="0"/>
              <a:t>(1312 – 1377),</a:t>
            </a:r>
          </a:p>
          <a:p>
            <a:r>
              <a:rPr lang="ru-RU" sz="2000" b="1" dirty="0" smtClean="0"/>
              <a:t>король Англии.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59833" y="476671"/>
            <a:ext cx="3312367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Почему французы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потерпели поражение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при Пуатье</a:t>
            </a: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2123728" y="4149080"/>
            <a:ext cx="4176464" cy="2448272"/>
          </a:xfrm>
          <a:prstGeom prst="wedgeRectCallout">
            <a:avLst>
              <a:gd name="adj1" fmla="val 55465"/>
              <a:gd name="adj2" fmla="val -84793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Французов было вдвое больше, но действовали они разрозненно.</a:t>
            </a:r>
          </a:p>
          <a:p>
            <a:pPr algn="ctr"/>
            <a:r>
              <a:rPr lang="ru-RU" sz="2400" b="1" dirty="0" smtClean="0"/>
              <a:t>Иоанн </a:t>
            </a:r>
            <a:r>
              <a:rPr lang="en-US" sz="2400" b="1" dirty="0" smtClean="0"/>
              <a:t>II</a:t>
            </a:r>
            <a:r>
              <a:rPr lang="ru-RU" sz="2400" b="1" dirty="0" smtClean="0"/>
              <a:t> , не пожелав отступать , позволил себя захватить в плен.</a:t>
            </a:r>
            <a:endParaRPr lang="ru-RU" sz="2400" b="1" dirty="0"/>
          </a:p>
        </p:txBody>
      </p:sp>
      <p:sp>
        <p:nvSpPr>
          <p:cNvPr id="8" name="Блок-схема: решение 7"/>
          <p:cNvSpPr/>
          <p:nvPr/>
        </p:nvSpPr>
        <p:spPr>
          <a:xfrm>
            <a:off x="0" y="6245352"/>
            <a:ext cx="914400" cy="612648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Администратор\Desktop\charles6fr.jpg"/>
          <p:cNvPicPr>
            <a:picLocks noChangeAspect="1" noChangeArrowheads="1"/>
          </p:cNvPicPr>
          <p:nvPr/>
        </p:nvPicPr>
        <p:blipFill>
          <a:blip r:embed="rId3" cstate="print"/>
          <a:srcRect l="11339" t="8151" r="11339" b="31697"/>
          <a:stretch>
            <a:fillRect/>
          </a:stretch>
        </p:blipFill>
        <p:spPr bwMode="auto">
          <a:xfrm>
            <a:off x="3635896" y="4005064"/>
            <a:ext cx="2454984" cy="2391062"/>
          </a:xfrm>
          <a:prstGeom prst="rect">
            <a:avLst/>
          </a:prstGeom>
          <a:noFill/>
        </p:spPr>
      </p:pic>
      <p:sp>
        <p:nvSpPr>
          <p:cNvPr id="4" name="Выноска со стрелкой влево 3"/>
          <p:cNvSpPr/>
          <p:nvPr/>
        </p:nvSpPr>
        <p:spPr>
          <a:xfrm>
            <a:off x="4788024" y="1052736"/>
            <a:ext cx="4032448" cy="5400600"/>
          </a:xfrm>
          <a:prstGeom prst="leftArrowCallout">
            <a:avLst>
              <a:gd name="adj1" fmla="val 13582"/>
              <a:gd name="adj2" fmla="val 15380"/>
              <a:gd name="adj3" fmla="val 26030"/>
              <a:gd name="adj4" fmla="val 64977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Карл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Герцог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Бургундский</a:t>
            </a: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539552" y="1124744"/>
            <a:ext cx="4248472" cy="5328592"/>
          </a:xfrm>
          <a:prstGeom prst="rightArrowCallout">
            <a:avLst>
              <a:gd name="adj1" fmla="val 11956"/>
              <a:gd name="adj2" fmla="val 15543"/>
              <a:gd name="adj3" fmla="val 25000"/>
              <a:gd name="adj4" fmla="val 64977"/>
            </a:avLst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endParaRPr lang="ru-RU" sz="3200" dirty="0" smtClean="0"/>
          </a:p>
          <a:p>
            <a:pPr algn="ctr"/>
            <a:r>
              <a:rPr lang="ru-RU" sz="3200" b="1" dirty="0" smtClean="0"/>
              <a:t>Карл</a:t>
            </a:r>
          </a:p>
          <a:p>
            <a:pPr algn="ctr"/>
            <a:r>
              <a:rPr lang="ru-RU" sz="3200" b="1" dirty="0" smtClean="0"/>
              <a:t>Герцог Орлеанский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6309320"/>
            <a:ext cx="2736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Карл </a:t>
            </a:r>
            <a:r>
              <a:rPr lang="en-US" sz="2400" b="1" dirty="0" smtClean="0"/>
              <a:t>VI </a:t>
            </a:r>
            <a:r>
              <a:rPr lang="ru-RU" sz="2400" b="1" dirty="0" smtClean="0"/>
              <a:t>Безумный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620688"/>
            <a:ext cx="3600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 власть боролись </a:t>
            </a:r>
          </a:p>
          <a:p>
            <a:r>
              <a:rPr lang="ru-RU" sz="2400" b="1" dirty="0" smtClean="0"/>
              <a:t>его родственники: </a:t>
            </a:r>
          </a:p>
          <a:p>
            <a:r>
              <a:rPr lang="ru-RU" sz="2400" b="1" u="sng" dirty="0" smtClean="0"/>
              <a:t>герцог Орлеанский </a:t>
            </a:r>
            <a:r>
              <a:rPr lang="ru-RU" sz="2400" b="1" dirty="0" smtClean="0"/>
              <a:t>и         </a:t>
            </a:r>
          </a:p>
          <a:p>
            <a:r>
              <a:rPr lang="ru-RU" sz="2400" b="1" u="sng" dirty="0" smtClean="0"/>
              <a:t>Герцог Бургундский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Обе стороны искали </a:t>
            </a:r>
          </a:p>
          <a:p>
            <a:r>
              <a:rPr lang="ru-RU" sz="2400" b="1" dirty="0" smtClean="0"/>
              <a:t>Помощи у короля</a:t>
            </a:r>
          </a:p>
          <a:p>
            <a:r>
              <a:rPr lang="ru-RU" sz="2400" b="1" dirty="0" smtClean="0"/>
              <a:t>             Англии.</a:t>
            </a:r>
            <a:endParaRPr lang="ru-RU" sz="2400" b="1" dirty="0"/>
          </a:p>
        </p:txBody>
      </p:sp>
      <p:pic>
        <p:nvPicPr>
          <p:cNvPr id="23556" name="Picture 4" descr=" (162x244, 17Kb)"/>
          <p:cNvPicPr>
            <a:picLocks noChangeAspect="1" noChangeArrowheads="1"/>
          </p:cNvPicPr>
          <p:nvPr/>
        </p:nvPicPr>
        <p:blipFill>
          <a:blip r:embed="rId4" cstate="print"/>
          <a:srcRect b="4841"/>
          <a:stretch>
            <a:fillRect/>
          </a:stretch>
        </p:blipFill>
        <p:spPr bwMode="auto">
          <a:xfrm>
            <a:off x="827584" y="1700808"/>
            <a:ext cx="2199194" cy="3152015"/>
          </a:xfrm>
          <a:prstGeom prst="rect">
            <a:avLst/>
          </a:prstGeom>
          <a:noFill/>
        </p:spPr>
      </p:pic>
      <p:pic>
        <p:nvPicPr>
          <p:cNvPr id="23558" name="Picture 6" descr="Картинка 2 из 13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b="5455"/>
          <a:stretch>
            <a:fillRect/>
          </a:stretch>
        </p:blipFill>
        <p:spPr bwMode="auto">
          <a:xfrm>
            <a:off x="6372200" y="1700808"/>
            <a:ext cx="2016224" cy="298179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352928" cy="4032448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Война принимает затяжной характер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237312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Генрих V в битве</a:t>
            </a:r>
            <a:r>
              <a:rPr lang="ru-RU" sz="2000" dirty="0" smtClean="0"/>
              <a:t> </a:t>
            </a:r>
            <a:r>
              <a:rPr lang="ru-RU" sz="2000" b="1" dirty="0" smtClean="0"/>
              <a:t>при</a:t>
            </a:r>
            <a:r>
              <a:rPr lang="ru-RU" sz="2000" dirty="0" smtClean="0"/>
              <a:t> </a:t>
            </a:r>
            <a:r>
              <a:rPr lang="ru-RU" sz="2000" b="1" dirty="0" err="1" smtClean="0"/>
              <a:t>Азенкуре</a:t>
            </a:r>
            <a:r>
              <a:rPr lang="ru-RU" sz="2000" dirty="0" smtClean="0"/>
              <a:t>. </a:t>
            </a:r>
            <a:r>
              <a:rPr lang="ru-RU" sz="2800" b="1" dirty="0" smtClean="0"/>
              <a:t>1415</a:t>
            </a:r>
            <a:r>
              <a:rPr lang="ru-RU" sz="2000" b="1" dirty="0" smtClean="0"/>
              <a:t> г.</a:t>
            </a:r>
            <a:endParaRPr lang="ru-RU" sz="2000" b="1" dirty="0"/>
          </a:p>
        </p:txBody>
      </p:sp>
      <p:pic>
        <p:nvPicPr>
          <p:cNvPr id="25602" name="Picture 2" descr="C:\Users\Администратор\Desktop\1264146916_king-henry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2320"/>
            <a:ext cx="4392488" cy="6066972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04664"/>
            <a:ext cx="45720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Французы вновь разбиты;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Герцог Бургундский предал и от имени короля заключил договор, по которому Генрих</a:t>
            </a:r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V –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правитель Франции.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512</Words>
  <Application>Microsoft Office PowerPoint</Application>
  <PresentationFormat>Экран (4:3)</PresentationFormat>
  <Paragraphs>119</Paragraphs>
  <Slides>12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27</cp:revision>
  <dcterms:created xsi:type="dcterms:W3CDTF">2011-06-18T10:37:29Z</dcterms:created>
  <dcterms:modified xsi:type="dcterms:W3CDTF">2011-06-18T16:54:42Z</dcterms:modified>
</cp:coreProperties>
</file>