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5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58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7B088B-0A30-47CE-BC4B-1CB1540A40B3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F0C618-F158-47A6-B417-C3A997F7D224}">
      <dgm:prSet phldrT="[Текст]"/>
      <dgm:spPr>
        <a:solidFill>
          <a:srgbClr val="FFFF00"/>
        </a:solidFill>
      </dgm:spPr>
      <dgm:t>
        <a:bodyPr/>
        <a:lstStyle/>
        <a:p>
          <a:r>
            <a:rPr lang="ru-RU" sz="2700" b="1" dirty="0" smtClean="0">
              <a:solidFill>
                <a:schemeClr val="tx1"/>
              </a:solidFill>
            </a:rPr>
            <a:t>Те, кто воюет</a:t>
          </a:r>
          <a:endParaRPr lang="ru-RU" sz="2700" b="1" dirty="0">
            <a:solidFill>
              <a:schemeClr val="tx1"/>
            </a:solidFill>
          </a:endParaRPr>
        </a:p>
      </dgm:t>
    </dgm:pt>
    <dgm:pt modelId="{C646FAEE-86D6-443B-9B16-3995A5C1CE08}" type="parTrans" cxnId="{FBDFCA46-ED6B-4931-99C6-4C5A594F886E}">
      <dgm:prSet/>
      <dgm:spPr/>
      <dgm:t>
        <a:bodyPr/>
        <a:lstStyle/>
        <a:p>
          <a:endParaRPr lang="ru-RU"/>
        </a:p>
      </dgm:t>
    </dgm:pt>
    <dgm:pt modelId="{01F4E2D2-6499-48A8-84A3-531980B10A42}" type="sibTrans" cxnId="{FBDFCA46-ED6B-4931-99C6-4C5A594F886E}">
      <dgm:prSet/>
      <dgm:spPr/>
      <dgm:t>
        <a:bodyPr/>
        <a:lstStyle/>
        <a:p>
          <a:endParaRPr lang="ru-RU"/>
        </a:p>
      </dgm:t>
    </dgm:pt>
    <dgm:pt modelId="{5987E33A-69ED-41F7-A750-EBDF89F5B26A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Обладают рядом привилегий</a:t>
          </a:r>
          <a:endParaRPr lang="ru-RU" sz="2400" b="1" dirty="0">
            <a:solidFill>
              <a:schemeClr val="tx1"/>
            </a:solidFill>
          </a:endParaRPr>
        </a:p>
      </dgm:t>
    </dgm:pt>
    <dgm:pt modelId="{1FF432B3-3E18-4C73-88BF-EA887283033D}" type="parTrans" cxnId="{CD134D34-333D-453F-BFE1-C77CE37B3565}">
      <dgm:prSet/>
      <dgm:spPr/>
      <dgm:t>
        <a:bodyPr/>
        <a:lstStyle/>
        <a:p>
          <a:endParaRPr lang="ru-RU"/>
        </a:p>
      </dgm:t>
    </dgm:pt>
    <dgm:pt modelId="{A40BD16B-5929-4A3B-BA20-8948FC347C97}" type="sibTrans" cxnId="{CD134D34-333D-453F-BFE1-C77CE37B3565}">
      <dgm:prSet/>
      <dgm:spPr/>
      <dgm:t>
        <a:bodyPr/>
        <a:lstStyle/>
        <a:p>
          <a:endParaRPr lang="ru-RU"/>
        </a:p>
      </dgm:t>
    </dgm:pt>
    <dgm:pt modelId="{526E19D5-26D7-416E-8C47-9F7F6C045672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Отношения строятся в соответствии с принципом вассалитета</a:t>
          </a:r>
          <a:endParaRPr lang="ru-RU" sz="2400" b="1" dirty="0">
            <a:solidFill>
              <a:schemeClr val="tx1"/>
            </a:solidFill>
          </a:endParaRPr>
        </a:p>
      </dgm:t>
    </dgm:pt>
    <dgm:pt modelId="{C5138016-11EC-4DD1-AF0D-671FB74E1522}" type="parTrans" cxnId="{AB6636C5-7E68-4B82-B0A5-BDB3956C6D8A}">
      <dgm:prSet/>
      <dgm:spPr/>
      <dgm:t>
        <a:bodyPr/>
        <a:lstStyle/>
        <a:p>
          <a:endParaRPr lang="ru-RU"/>
        </a:p>
      </dgm:t>
    </dgm:pt>
    <dgm:pt modelId="{3F41ED79-1998-4D90-9AD8-B8473D0671CC}" type="sibTrans" cxnId="{AB6636C5-7E68-4B82-B0A5-BDB3956C6D8A}">
      <dgm:prSet/>
      <dgm:spPr/>
      <dgm:t>
        <a:bodyPr/>
        <a:lstStyle/>
        <a:p>
          <a:endParaRPr lang="ru-RU"/>
        </a:p>
      </dgm:t>
    </dgm:pt>
    <dgm:pt modelId="{84960FEC-40E8-4B2B-9C07-FEFDFD724B90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Те, кто молятся</a:t>
          </a:r>
        </a:p>
        <a:p>
          <a:r>
            <a:rPr lang="ru-RU" sz="2300" b="1" dirty="0" smtClean="0">
              <a:solidFill>
                <a:schemeClr val="tx1"/>
              </a:solidFill>
            </a:rPr>
            <a:t>обладало исключительным правом на образование, имело сложную иерархию</a:t>
          </a:r>
          <a:endParaRPr lang="ru-RU" sz="2300" b="1" dirty="0">
            <a:solidFill>
              <a:schemeClr val="tx1"/>
            </a:solidFill>
          </a:endParaRPr>
        </a:p>
      </dgm:t>
    </dgm:pt>
    <dgm:pt modelId="{4ACDA2DC-C980-4A6C-9F45-2A4753722860}" type="parTrans" cxnId="{AEECD651-9673-424E-A7CC-EDF83506427D}">
      <dgm:prSet/>
      <dgm:spPr/>
      <dgm:t>
        <a:bodyPr/>
        <a:lstStyle/>
        <a:p>
          <a:endParaRPr lang="ru-RU"/>
        </a:p>
      </dgm:t>
    </dgm:pt>
    <dgm:pt modelId="{4F158E83-0F60-476C-AB67-8022138B463C}" type="sibTrans" cxnId="{AEECD651-9673-424E-A7CC-EDF83506427D}">
      <dgm:prSet/>
      <dgm:spPr/>
      <dgm:t>
        <a:bodyPr/>
        <a:lstStyle/>
        <a:p>
          <a:endParaRPr lang="ru-RU"/>
        </a:p>
      </dgm:t>
    </dgm:pt>
    <dgm:pt modelId="{103EE2DB-2314-4FBD-911A-7F24843084C1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Пополнялось за счет других сословий</a:t>
          </a:r>
          <a:endParaRPr lang="ru-RU" sz="2400" b="1" dirty="0">
            <a:solidFill>
              <a:schemeClr val="tx1"/>
            </a:solidFill>
          </a:endParaRPr>
        </a:p>
      </dgm:t>
    </dgm:pt>
    <dgm:pt modelId="{FFF78981-C253-43DF-BB4F-51DC02AB45C1}" type="parTrans" cxnId="{6F4BF799-5862-4A68-B5AE-83DFDDEF1BE9}">
      <dgm:prSet/>
      <dgm:spPr/>
      <dgm:t>
        <a:bodyPr/>
        <a:lstStyle/>
        <a:p>
          <a:endParaRPr lang="ru-RU"/>
        </a:p>
      </dgm:t>
    </dgm:pt>
    <dgm:pt modelId="{0C021C4A-4BD4-481B-972A-3F1638C1390E}" type="sibTrans" cxnId="{6F4BF799-5862-4A68-B5AE-83DFDDEF1BE9}">
      <dgm:prSet/>
      <dgm:spPr/>
      <dgm:t>
        <a:bodyPr/>
        <a:lstStyle/>
        <a:p>
          <a:endParaRPr lang="ru-RU"/>
        </a:p>
      </dgm:t>
    </dgm:pt>
    <dgm:pt modelId="{885056AD-8A69-40CF-B2FF-6CAD5AEFFF7F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Те, кто трудится</a:t>
          </a:r>
          <a:endParaRPr lang="ru-RU" sz="2400" b="1" dirty="0">
            <a:solidFill>
              <a:schemeClr val="tx1"/>
            </a:solidFill>
          </a:endParaRPr>
        </a:p>
      </dgm:t>
    </dgm:pt>
    <dgm:pt modelId="{3CA1C8A0-0375-4BA5-8057-382808CF126F}" type="parTrans" cxnId="{D8115A96-2688-4369-BCAC-656652602A65}">
      <dgm:prSet/>
      <dgm:spPr/>
      <dgm:t>
        <a:bodyPr/>
        <a:lstStyle/>
        <a:p>
          <a:endParaRPr lang="ru-RU"/>
        </a:p>
      </dgm:t>
    </dgm:pt>
    <dgm:pt modelId="{5568B5BD-9779-4203-9080-FEE6BC8D058A}" type="sibTrans" cxnId="{D8115A96-2688-4369-BCAC-656652602A65}">
      <dgm:prSet/>
      <dgm:spPr/>
      <dgm:t>
        <a:bodyPr/>
        <a:lstStyle/>
        <a:p>
          <a:endParaRPr lang="ru-RU"/>
        </a:p>
      </dgm:t>
    </dgm:pt>
    <dgm:pt modelId="{D3EC17BE-0976-4A39-8E09-400C35648100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Самое многочисленное, бесправное</a:t>
          </a:r>
          <a:endParaRPr lang="ru-RU" sz="2400" b="1" dirty="0">
            <a:solidFill>
              <a:schemeClr val="tx1"/>
            </a:solidFill>
          </a:endParaRPr>
        </a:p>
      </dgm:t>
    </dgm:pt>
    <dgm:pt modelId="{72C723E5-E663-497D-A02C-1CD804D6B14A}" type="parTrans" cxnId="{6D852DAC-1A13-40E4-8118-C89A24115436}">
      <dgm:prSet/>
      <dgm:spPr/>
      <dgm:t>
        <a:bodyPr/>
        <a:lstStyle/>
        <a:p>
          <a:endParaRPr lang="ru-RU"/>
        </a:p>
      </dgm:t>
    </dgm:pt>
    <dgm:pt modelId="{2301E35D-176A-4D0C-A01E-BAED73406DC1}" type="sibTrans" cxnId="{6D852DAC-1A13-40E4-8118-C89A24115436}">
      <dgm:prSet/>
      <dgm:spPr/>
      <dgm:t>
        <a:bodyPr/>
        <a:lstStyle/>
        <a:p>
          <a:endParaRPr lang="ru-RU"/>
        </a:p>
      </dgm:t>
    </dgm:pt>
    <dgm:pt modelId="{368FF8EB-238D-42C8-895F-84EAEDC1D664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Основной производитель материальных благ</a:t>
          </a:r>
          <a:endParaRPr lang="ru-RU" sz="2400" b="1" dirty="0">
            <a:solidFill>
              <a:schemeClr val="tx1"/>
            </a:solidFill>
          </a:endParaRPr>
        </a:p>
      </dgm:t>
    </dgm:pt>
    <dgm:pt modelId="{4690F69D-DF27-4679-A4C9-2F400F1846BB}" type="parTrans" cxnId="{72C801E8-2C32-493E-81E7-2A926B7D66C3}">
      <dgm:prSet/>
      <dgm:spPr/>
      <dgm:t>
        <a:bodyPr/>
        <a:lstStyle/>
        <a:p>
          <a:endParaRPr lang="ru-RU"/>
        </a:p>
      </dgm:t>
    </dgm:pt>
    <dgm:pt modelId="{C3C303A4-E929-4D4B-A465-E8E9E37B4513}" type="sibTrans" cxnId="{72C801E8-2C32-493E-81E7-2A926B7D66C3}">
      <dgm:prSet/>
      <dgm:spPr/>
      <dgm:t>
        <a:bodyPr/>
        <a:lstStyle/>
        <a:p>
          <a:endParaRPr lang="ru-RU"/>
        </a:p>
      </dgm:t>
    </dgm:pt>
    <dgm:pt modelId="{0423F7E1-05C2-47A7-9621-F50BA7E255AA}" type="pres">
      <dgm:prSet presAssocID="{317B088B-0A30-47CE-BC4B-1CB1540A40B3}" presName="linear" presStyleCnt="0">
        <dgm:presLayoutVars>
          <dgm:dir/>
          <dgm:resizeHandles val="exact"/>
        </dgm:presLayoutVars>
      </dgm:prSet>
      <dgm:spPr/>
    </dgm:pt>
    <dgm:pt modelId="{C1DDC689-2507-41A9-8FD1-3DB571A571DD}" type="pres">
      <dgm:prSet presAssocID="{CDF0C618-F158-47A6-B417-C3A997F7D224}" presName="comp" presStyleCnt="0"/>
      <dgm:spPr/>
    </dgm:pt>
    <dgm:pt modelId="{B73D0720-42B7-421E-A5F6-81FB590D6527}" type="pres">
      <dgm:prSet presAssocID="{CDF0C618-F158-47A6-B417-C3A997F7D224}" presName="box" presStyleLbl="node1" presStyleIdx="0" presStyleCnt="3"/>
      <dgm:spPr/>
    </dgm:pt>
    <dgm:pt modelId="{882BB979-A49F-4161-BF86-2A66954525CB}" type="pres">
      <dgm:prSet presAssocID="{CDF0C618-F158-47A6-B417-C3A997F7D224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702F86B-C1CD-46CD-A0EA-A05C67971008}" type="pres">
      <dgm:prSet presAssocID="{CDF0C618-F158-47A6-B417-C3A997F7D224}" presName="text" presStyleLbl="node1" presStyleIdx="0" presStyleCnt="3">
        <dgm:presLayoutVars>
          <dgm:bulletEnabled val="1"/>
        </dgm:presLayoutVars>
      </dgm:prSet>
      <dgm:spPr/>
    </dgm:pt>
    <dgm:pt modelId="{466A88B4-D5C3-4533-8A3E-1B3E07AC81F5}" type="pres">
      <dgm:prSet presAssocID="{01F4E2D2-6499-48A8-84A3-531980B10A42}" presName="spacer" presStyleCnt="0"/>
      <dgm:spPr/>
    </dgm:pt>
    <dgm:pt modelId="{8A677478-700F-4080-9BDC-9B91506D43DF}" type="pres">
      <dgm:prSet presAssocID="{84960FEC-40E8-4B2B-9C07-FEFDFD724B90}" presName="comp" presStyleCnt="0"/>
      <dgm:spPr/>
    </dgm:pt>
    <dgm:pt modelId="{E7490D0E-434F-4D69-B9F1-BF91CA155A44}" type="pres">
      <dgm:prSet presAssocID="{84960FEC-40E8-4B2B-9C07-FEFDFD724B90}" presName="box" presStyleLbl="node1" presStyleIdx="1" presStyleCnt="3"/>
      <dgm:spPr/>
      <dgm:t>
        <a:bodyPr/>
        <a:lstStyle/>
        <a:p>
          <a:endParaRPr lang="ru-RU"/>
        </a:p>
      </dgm:t>
    </dgm:pt>
    <dgm:pt modelId="{F8EC1AD4-A383-4E59-8535-55AEBA7B2680}" type="pres">
      <dgm:prSet presAssocID="{84960FEC-40E8-4B2B-9C07-FEFDFD724B90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12AAAC8-19A3-43B3-A898-4C367CDE5CB6}" type="pres">
      <dgm:prSet presAssocID="{84960FEC-40E8-4B2B-9C07-FEFDFD724B9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796F3-B456-4F9B-BCF9-1575938AC209}" type="pres">
      <dgm:prSet presAssocID="{4F158E83-0F60-476C-AB67-8022138B463C}" presName="spacer" presStyleCnt="0"/>
      <dgm:spPr/>
    </dgm:pt>
    <dgm:pt modelId="{DAF4898F-F758-40B8-BAB3-72F37D1A0596}" type="pres">
      <dgm:prSet presAssocID="{885056AD-8A69-40CF-B2FF-6CAD5AEFFF7F}" presName="comp" presStyleCnt="0"/>
      <dgm:spPr/>
    </dgm:pt>
    <dgm:pt modelId="{BDE127A2-8137-4C46-9135-431F22DC4A92}" type="pres">
      <dgm:prSet presAssocID="{885056AD-8A69-40CF-B2FF-6CAD5AEFFF7F}" presName="box" presStyleLbl="node1" presStyleIdx="2" presStyleCnt="3"/>
      <dgm:spPr/>
    </dgm:pt>
    <dgm:pt modelId="{463D69C5-56CC-47DA-9BB7-5121A6E664BD}" type="pres">
      <dgm:prSet presAssocID="{885056AD-8A69-40CF-B2FF-6CAD5AEFFF7F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7A5E422-7689-49B6-82E5-A58D536B6D03}" type="pres">
      <dgm:prSet presAssocID="{885056AD-8A69-40CF-B2FF-6CAD5AEFFF7F}" presName="text" presStyleLbl="node1" presStyleIdx="2" presStyleCnt="3">
        <dgm:presLayoutVars>
          <dgm:bulletEnabled val="1"/>
        </dgm:presLayoutVars>
      </dgm:prSet>
      <dgm:spPr/>
    </dgm:pt>
  </dgm:ptLst>
  <dgm:cxnLst>
    <dgm:cxn modelId="{7E0C6D8F-7041-49FD-A2B6-11FD0031F2A4}" type="presOf" srcId="{CDF0C618-F158-47A6-B417-C3A997F7D224}" destId="{B73D0720-42B7-421E-A5F6-81FB590D6527}" srcOrd="0" destOrd="0" presId="urn:microsoft.com/office/officeart/2005/8/layout/vList4"/>
    <dgm:cxn modelId="{0BD5B629-F1F2-42DC-B3C3-59AD944D91C2}" type="presOf" srcId="{5987E33A-69ED-41F7-A750-EBDF89F5B26A}" destId="{4702F86B-C1CD-46CD-A0EA-A05C67971008}" srcOrd="1" destOrd="1" presId="urn:microsoft.com/office/officeart/2005/8/layout/vList4"/>
    <dgm:cxn modelId="{AD635F02-4BFC-41D1-A32D-8315841C9BE0}" type="presOf" srcId="{D3EC17BE-0976-4A39-8E09-400C35648100}" destId="{E7A5E422-7689-49B6-82E5-A58D536B6D03}" srcOrd="1" destOrd="1" presId="urn:microsoft.com/office/officeart/2005/8/layout/vList4"/>
    <dgm:cxn modelId="{1F5E4230-0C10-4BFB-819A-F466FADCFA52}" type="presOf" srcId="{526E19D5-26D7-416E-8C47-9F7F6C045672}" destId="{4702F86B-C1CD-46CD-A0EA-A05C67971008}" srcOrd="1" destOrd="2" presId="urn:microsoft.com/office/officeart/2005/8/layout/vList4"/>
    <dgm:cxn modelId="{B08211EC-6627-4CD9-A5D7-F695EECBE28B}" type="presOf" srcId="{D3EC17BE-0976-4A39-8E09-400C35648100}" destId="{BDE127A2-8137-4C46-9135-431F22DC4A92}" srcOrd="0" destOrd="1" presId="urn:microsoft.com/office/officeart/2005/8/layout/vList4"/>
    <dgm:cxn modelId="{6FD7E4A2-D087-4F4C-8EB2-A1C728D92360}" type="presOf" srcId="{103EE2DB-2314-4FBD-911A-7F24843084C1}" destId="{512AAAC8-19A3-43B3-A898-4C367CDE5CB6}" srcOrd="1" destOrd="1" presId="urn:microsoft.com/office/officeart/2005/8/layout/vList4"/>
    <dgm:cxn modelId="{CD134D34-333D-453F-BFE1-C77CE37B3565}" srcId="{CDF0C618-F158-47A6-B417-C3A997F7D224}" destId="{5987E33A-69ED-41F7-A750-EBDF89F5B26A}" srcOrd="0" destOrd="0" parTransId="{1FF432B3-3E18-4C73-88BF-EA887283033D}" sibTransId="{A40BD16B-5929-4A3B-BA20-8948FC347C97}"/>
    <dgm:cxn modelId="{AEECD651-9673-424E-A7CC-EDF83506427D}" srcId="{317B088B-0A30-47CE-BC4B-1CB1540A40B3}" destId="{84960FEC-40E8-4B2B-9C07-FEFDFD724B90}" srcOrd="1" destOrd="0" parTransId="{4ACDA2DC-C980-4A6C-9F45-2A4753722860}" sibTransId="{4F158E83-0F60-476C-AB67-8022138B463C}"/>
    <dgm:cxn modelId="{A001F35C-A57C-40A2-9FA9-21B70BE7D172}" type="presOf" srcId="{5987E33A-69ED-41F7-A750-EBDF89F5B26A}" destId="{B73D0720-42B7-421E-A5F6-81FB590D6527}" srcOrd="0" destOrd="1" presId="urn:microsoft.com/office/officeart/2005/8/layout/vList4"/>
    <dgm:cxn modelId="{D8115A96-2688-4369-BCAC-656652602A65}" srcId="{317B088B-0A30-47CE-BC4B-1CB1540A40B3}" destId="{885056AD-8A69-40CF-B2FF-6CAD5AEFFF7F}" srcOrd="2" destOrd="0" parTransId="{3CA1C8A0-0375-4BA5-8057-382808CF126F}" sibTransId="{5568B5BD-9779-4203-9080-FEE6BC8D058A}"/>
    <dgm:cxn modelId="{6F4BF799-5862-4A68-B5AE-83DFDDEF1BE9}" srcId="{84960FEC-40E8-4B2B-9C07-FEFDFD724B90}" destId="{103EE2DB-2314-4FBD-911A-7F24843084C1}" srcOrd="0" destOrd="0" parTransId="{FFF78981-C253-43DF-BB4F-51DC02AB45C1}" sibTransId="{0C021C4A-4BD4-481B-972A-3F1638C1390E}"/>
    <dgm:cxn modelId="{9F443D6D-2E7A-47E8-8315-82DCF1B87927}" type="presOf" srcId="{368FF8EB-238D-42C8-895F-84EAEDC1D664}" destId="{E7A5E422-7689-49B6-82E5-A58D536B6D03}" srcOrd="1" destOrd="2" presId="urn:microsoft.com/office/officeart/2005/8/layout/vList4"/>
    <dgm:cxn modelId="{4219B883-9999-4ABE-9BFC-34677B600F24}" type="presOf" srcId="{885056AD-8A69-40CF-B2FF-6CAD5AEFFF7F}" destId="{BDE127A2-8137-4C46-9135-431F22DC4A92}" srcOrd="0" destOrd="0" presId="urn:microsoft.com/office/officeart/2005/8/layout/vList4"/>
    <dgm:cxn modelId="{7E7C93E8-BF8F-4CF8-AEE6-800008602524}" type="presOf" srcId="{885056AD-8A69-40CF-B2FF-6CAD5AEFFF7F}" destId="{E7A5E422-7689-49B6-82E5-A58D536B6D03}" srcOrd="1" destOrd="0" presId="urn:microsoft.com/office/officeart/2005/8/layout/vList4"/>
    <dgm:cxn modelId="{FBDFCA46-ED6B-4931-99C6-4C5A594F886E}" srcId="{317B088B-0A30-47CE-BC4B-1CB1540A40B3}" destId="{CDF0C618-F158-47A6-B417-C3A997F7D224}" srcOrd="0" destOrd="0" parTransId="{C646FAEE-86D6-443B-9B16-3995A5C1CE08}" sibTransId="{01F4E2D2-6499-48A8-84A3-531980B10A42}"/>
    <dgm:cxn modelId="{72C801E8-2C32-493E-81E7-2A926B7D66C3}" srcId="{885056AD-8A69-40CF-B2FF-6CAD5AEFFF7F}" destId="{368FF8EB-238D-42C8-895F-84EAEDC1D664}" srcOrd="1" destOrd="0" parTransId="{4690F69D-DF27-4679-A4C9-2F400F1846BB}" sibTransId="{C3C303A4-E929-4D4B-A465-E8E9E37B4513}"/>
    <dgm:cxn modelId="{27DC1556-8B75-4EA1-9E76-3E40E73987D1}" type="presOf" srcId="{84960FEC-40E8-4B2B-9C07-FEFDFD724B90}" destId="{512AAAC8-19A3-43B3-A898-4C367CDE5CB6}" srcOrd="1" destOrd="0" presId="urn:microsoft.com/office/officeart/2005/8/layout/vList4"/>
    <dgm:cxn modelId="{C6889B8A-A472-4985-BC19-A91A437A02F9}" type="presOf" srcId="{368FF8EB-238D-42C8-895F-84EAEDC1D664}" destId="{BDE127A2-8137-4C46-9135-431F22DC4A92}" srcOrd="0" destOrd="2" presId="urn:microsoft.com/office/officeart/2005/8/layout/vList4"/>
    <dgm:cxn modelId="{E51840E7-8075-4625-9600-43A7D85603DF}" type="presOf" srcId="{526E19D5-26D7-416E-8C47-9F7F6C045672}" destId="{B73D0720-42B7-421E-A5F6-81FB590D6527}" srcOrd="0" destOrd="2" presId="urn:microsoft.com/office/officeart/2005/8/layout/vList4"/>
    <dgm:cxn modelId="{6D852DAC-1A13-40E4-8118-C89A24115436}" srcId="{885056AD-8A69-40CF-B2FF-6CAD5AEFFF7F}" destId="{D3EC17BE-0976-4A39-8E09-400C35648100}" srcOrd="0" destOrd="0" parTransId="{72C723E5-E663-497D-A02C-1CD804D6B14A}" sibTransId="{2301E35D-176A-4D0C-A01E-BAED73406DC1}"/>
    <dgm:cxn modelId="{68F30E1C-47E0-4EDF-872B-F13B5668CB77}" type="presOf" srcId="{CDF0C618-F158-47A6-B417-C3A997F7D224}" destId="{4702F86B-C1CD-46CD-A0EA-A05C67971008}" srcOrd="1" destOrd="0" presId="urn:microsoft.com/office/officeart/2005/8/layout/vList4"/>
    <dgm:cxn modelId="{8791B6B3-699A-48CA-8189-367E9904FE86}" type="presOf" srcId="{317B088B-0A30-47CE-BC4B-1CB1540A40B3}" destId="{0423F7E1-05C2-47A7-9621-F50BA7E255AA}" srcOrd="0" destOrd="0" presId="urn:microsoft.com/office/officeart/2005/8/layout/vList4"/>
    <dgm:cxn modelId="{618FEA6C-0A2D-4823-80E8-79344DE1C2B7}" type="presOf" srcId="{84960FEC-40E8-4B2B-9C07-FEFDFD724B90}" destId="{E7490D0E-434F-4D69-B9F1-BF91CA155A44}" srcOrd="0" destOrd="0" presId="urn:microsoft.com/office/officeart/2005/8/layout/vList4"/>
    <dgm:cxn modelId="{19359C48-A733-4EE7-A3E5-15411B67E2AE}" type="presOf" srcId="{103EE2DB-2314-4FBD-911A-7F24843084C1}" destId="{E7490D0E-434F-4D69-B9F1-BF91CA155A44}" srcOrd="0" destOrd="1" presId="urn:microsoft.com/office/officeart/2005/8/layout/vList4"/>
    <dgm:cxn modelId="{AB6636C5-7E68-4B82-B0A5-BDB3956C6D8A}" srcId="{CDF0C618-F158-47A6-B417-C3A997F7D224}" destId="{526E19D5-26D7-416E-8C47-9F7F6C045672}" srcOrd="1" destOrd="0" parTransId="{C5138016-11EC-4DD1-AF0D-671FB74E1522}" sibTransId="{3F41ED79-1998-4D90-9AD8-B8473D0671CC}"/>
    <dgm:cxn modelId="{9FDED5F5-BD35-466F-A864-5E6AE4BE96E5}" type="presParOf" srcId="{0423F7E1-05C2-47A7-9621-F50BA7E255AA}" destId="{C1DDC689-2507-41A9-8FD1-3DB571A571DD}" srcOrd="0" destOrd="0" presId="urn:microsoft.com/office/officeart/2005/8/layout/vList4"/>
    <dgm:cxn modelId="{1FC91A7C-DBEE-4A8F-BF34-78CFF39921B8}" type="presParOf" srcId="{C1DDC689-2507-41A9-8FD1-3DB571A571DD}" destId="{B73D0720-42B7-421E-A5F6-81FB590D6527}" srcOrd="0" destOrd="0" presId="urn:microsoft.com/office/officeart/2005/8/layout/vList4"/>
    <dgm:cxn modelId="{1FB93551-270C-4DDD-9BEB-ECE7AAE46A74}" type="presParOf" srcId="{C1DDC689-2507-41A9-8FD1-3DB571A571DD}" destId="{882BB979-A49F-4161-BF86-2A66954525CB}" srcOrd="1" destOrd="0" presId="urn:microsoft.com/office/officeart/2005/8/layout/vList4"/>
    <dgm:cxn modelId="{3CD54B92-E757-4688-85AF-48F14616F795}" type="presParOf" srcId="{C1DDC689-2507-41A9-8FD1-3DB571A571DD}" destId="{4702F86B-C1CD-46CD-A0EA-A05C67971008}" srcOrd="2" destOrd="0" presId="urn:microsoft.com/office/officeart/2005/8/layout/vList4"/>
    <dgm:cxn modelId="{A470AEC6-AA9D-4515-8CBA-EFE877611368}" type="presParOf" srcId="{0423F7E1-05C2-47A7-9621-F50BA7E255AA}" destId="{466A88B4-D5C3-4533-8A3E-1B3E07AC81F5}" srcOrd="1" destOrd="0" presId="urn:microsoft.com/office/officeart/2005/8/layout/vList4"/>
    <dgm:cxn modelId="{337D00B0-B74C-48C4-961A-B5DA54139A30}" type="presParOf" srcId="{0423F7E1-05C2-47A7-9621-F50BA7E255AA}" destId="{8A677478-700F-4080-9BDC-9B91506D43DF}" srcOrd="2" destOrd="0" presId="urn:microsoft.com/office/officeart/2005/8/layout/vList4"/>
    <dgm:cxn modelId="{DF399185-17E6-497D-9942-9F162E59540E}" type="presParOf" srcId="{8A677478-700F-4080-9BDC-9B91506D43DF}" destId="{E7490D0E-434F-4D69-B9F1-BF91CA155A44}" srcOrd="0" destOrd="0" presId="urn:microsoft.com/office/officeart/2005/8/layout/vList4"/>
    <dgm:cxn modelId="{36E528A0-95C6-405E-8FAB-F7DC0CD5D2D6}" type="presParOf" srcId="{8A677478-700F-4080-9BDC-9B91506D43DF}" destId="{F8EC1AD4-A383-4E59-8535-55AEBA7B2680}" srcOrd="1" destOrd="0" presId="urn:microsoft.com/office/officeart/2005/8/layout/vList4"/>
    <dgm:cxn modelId="{D322D959-E7D0-46C1-9D6F-F253FA54C8D5}" type="presParOf" srcId="{8A677478-700F-4080-9BDC-9B91506D43DF}" destId="{512AAAC8-19A3-43B3-A898-4C367CDE5CB6}" srcOrd="2" destOrd="0" presId="urn:microsoft.com/office/officeart/2005/8/layout/vList4"/>
    <dgm:cxn modelId="{A441EE50-FD41-497B-9109-924ECDA4264E}" type="presParOf" srcId="{0423F7E1-05C2-47A7-9621-F50BA7E255AA}" destId="{F49796F3-B456-4F9B-BCF9-1575938AC209}" srcOrd="3" destOrd="0" presId="urn:microsoft.com/office/officeart/2005/8/layout/vList4"/>
    <dgm:cxn modelId="{E290072E-66C1-4E80-844E-D2A3CBE9BA7E}" type="presParOf" srcId="{0423F7E1-05C2-47A7-9621-F50BA7E255AA}" destId="{DAF4898F-F758-40B8-BAB3-72F37D1A0596}" srcOrd="4" destOrd="0" presId="urn:microsoft.com/office/officeart/2005/8/layout/vList4"/>
    <dgm:cxn modelId="{370F11AB-9100-49EE-B47B-D5EC50F672DE}" type="presParOf" srcId="{DAF4898F-F758-40B8-BAB3-72F37D1A0596}" destId="{BDE127A2-8137-4C46-9135-431F22DC4A92}" srcOrd="0" destOrd="0" presId="urn:microsoft.com/office/officeart/2005/8/layout/vList4"/>
    <dgm:cxn modelId="{F435A783-7410-4957-91BF-60C0EA7EC935}" type="presParOf" srcId="{DAF4898F-F758-40B8-BAB3-72F37D1A0596}" destId="{463D69C5-56CC-47DA-9BB7-5121A6E664BD}" srcOrd="1" destOrd="0" presId="urn:microsoft.com/office/officeart/2005/8/layout/vList4"/>
    <dgm:cxn modelId="{BA2A0D69-EA2E-4EFC-8954-2FF23EF7109B}" type="presParOf" srcId="{DAF4898F-F758-40B8-BAB3-72F37D1A0596}" destId="{E7A5E422-7689-49B6-82E5-A58D536B6D03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32C5E-CDBD-4A28-B9C6-F94F4F3A14C7}" type="datetimeFigureOut">
              <a:rPr lang="ru-RU" smtClean="0"/>
              <a:t>17.10.2010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8F7C40-159A-41A3-9123-BD0CCE83E8FE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F7C40-159A-41A3-9123-BD0CCE83E8FE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help.xs-software.com/helpimages/kw/Nation2.jp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0_5fe3_a799ae2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712200" cy="65341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152400"/>
            <a:ext cx="8686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Средневековая цивилизация Европы.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феодализм?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Особая форма вассально-ленной иерархии;</a:t>
            </a:r>
          </a:p>
          <a:p>
            <a:r>
              <a:rPr lang="ru-RU" b="1" dirty="0" smtClean="0"/>
              <a:t>Особая форма государственности, основанная на передаче верховной власти крупным земельным собственником и на территориальном раздроблении;</a:t>
            </a:r>
          </a:p>
          <a:p>
            <a:r>
              <a:rPr lang="ru-RU" b="1" dirty="0" smtClean="0"/>
              <a:t>Сеньориальный строй как основа феодализма, т. к. специфика феодального производства породила особый тип социальной структуры. (общественно-экономическая формация).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Средневековый город.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Центр ремесла, торговли и денежного обращения;</a:t>
            </a:r>
          </a:p>
          <a:p>
            <a:r>
              <a:rPr lang="en-US" b="1" dirty="0" smtClean="0"/>
              <a:t>XI </a:t>
            </a:r>
            <a:r>
              <a:rPr lang="ru-RU" b="1" dirty="0" smtClean="0"/>
              <a:t>-</a:t>
            </a:r>
            <a:r>
              <a:rPr lang="en-US" b="1" dirty="0" smtClean="0"/>
              <a:t> XIII</a:t>
            </a:r>
            <a:r>
              <a:rPr lang="ru-RU" b="1" dirty="0" smtClean="0"/>
              <a:t> вв. – центр борьбы за освобождение от всех форм сеньориальной зависимости (возникновение городов-коммун);</a:t>
            </a:r>
          </a:p>
          <a:p>
            <a:r>
              <a:rPr lang="ru-RU" b="1" dirty="0" smtClean="0"/>
              <a:t>Формирование особого городского сословия – бюргерства (его юридический статус определялся личной свободой);</a:t>
            </a:r>
          </a:p>
          <a:p>
            <a:r>
              <a:rPr lang="ru-RU" b="1" dirty="0" smtClean="0"/>
              <a:t>Не менее важной является следующая характеристика: цехи, ограничивающие свободу.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762000" y="533400"/>
          <a:ext cx="7162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Средневековое государство.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21176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Частная власть сеньоров ослабляла власть государства  (король – первый среди равных);</a:t>
            </a:r>
          </a:p>
          <a:p>
            <a:r>
              <a:rPr lang="ru-RU" b="1" dirty="0" smtClean="0"/>
              <a:t>В ходе противостояния короля и знати оформились сословно-представительные органы власти.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pic>
        <p:nvPicPr>
          <p:cNvPr id="25602" name="Picture 2" descr="C:\Users\Пользователь\Pictures\medieval_parliament_edward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914400"/>
            <a:ext cx="4114800" cy="5360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dirty="0" smtClean="0"/>
              <a:t>Роль церкви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Выступала как главный фактор единства средневековой Европы;</a:t>
            </a:r>
          </a:p>
          <a:p>
            <a:r>
              <a:rPr lang="ru-RU" dirty="0" smtClean="0"/>
              <a:t>Была организатором огромных масс населения(крестовые походы);</a:t>
            </a:r>
          </a:p>
          <a:p>
            <a:r>
              <a:rPr lang="ru-RU" dirty="0" smtClean="0"/>
              <a:t>Контролировала повседневную жизнь общества и занимала исключительное положение в духовной жизни средневековья:</a:t>
            </a:r>
          </a:p>
          <a:p>
            <a:r>
              <a:rPr lang="ru-RU" dirty="0" smtClean="0"/>
              <a:t>Обладала огромным материальным богатством и сохраняла элементы античной образованности;</a:t>
            </a:r>
          </a:p>
          <a:p>
            <a:r>
              <a:rPr lang="ru-RU" dirty="0" smtClean="0"/>
              <a:t>Активно вела борьбу с ересями.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1" y="1371600"/>
            <a:ext cx="61759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http://www.libex.ru/detail/book307561.html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828801"/>
            <a:ext cx="61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http://www.roman-glory.com/karty-drevnego-mira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1" y="2209800"/>
            <a:ext cx="56812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http://www.tonnel.ru/?l=kniga&amp;506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2667000"/>
            <a:ext cx="5944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http://suit-history.org.ua/average_age.html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3124200"/>
            <a:ext cx="601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http://snoistfak.mgpu.ru/Vsemirnaia_istoria/Srednevekovaia_Europa/Rannee_Srednevekov%27e/Map/Karti.htm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3733800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http://www.diary.ru/~MirrinMinttu/p74968367.htm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4114800"/>
            <a:ext cx="59851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http://lessons.sch1636.edusite.ru/p2aa1.html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Что такое средние века?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287963"/>
          </a:xfrm>
        </p:spPr>
        <p:txBody>
          <a:bodyPr/>
          <a:lstStyle/>
          <a:p>
            <a:pPr algn="ctr"/>
            <a:r>
              <a:rPr lang="ru-RU" b="1" dirty="0" smtClean="0"/>
              <a:t>«средневековье» (средний век, лат.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medium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aevum</a:t>
            </a:r>
            <a:r>
              <a:rPr lang="en-US" b="1" dirty="0" smtClean="0"/>
              <a:t>)               </a:t>
            </a:r>
            <a:r>
              <a:rPr lang="ru-RU" b="1" dirty="0" smtClean="0"/>
              <a:t>наука, изучающая этот период  истории – медиевистика.</a:t>
            </a:r>
            <a:endParaRPr lang="ru-RU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286000" y="1676400"/>
            <a:ext cx="978408" cy="30480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C:\Users\Пользователь\Desktop\mor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3124200"/>
            <a:ext cx="2324100" cy="3248025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Pictures\razgrablenije_ri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253" y="3124200"/>
            <a:ext cx="2102713" cy="3200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2000" y="6400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IV – V </a:t>
            </a:r>
            <a:r>
              <a:rPr lang="ru-RU" b="1" dirty="0" smtClean="0"/>
              <a:t>вв.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Сер. </a:t>
            </a:r>
            <a:r>
              <a:rPr lang="en-US" b="1" dirty="0" smtClean="0"/>
              <a:t>XVII (XV – XVI </a:t>
            </a:r>
            <a:r>
              <a:rPr lang="ru-RU" b="1" dirty="0" smtClean="0"/>
              <a:t>вв.)</a:t>
            </a:r>
            <a:endParaRPr lang="ru-RU" b="1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2895600" y="4343400"/>
            <a:ext cx="3200400" cy="1033272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средневековье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5146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Закат и падение Римской империи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1" y="25146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Английская революция или эпоха Возрождения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Пользователь\Desktop\70bccf44390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0873" y="2514600"/>
            <a:ext cx="6280727" cy="3886200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Desktop\iCA5BQT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016" y="4285750"/>
            <a:ext cx="1424184" cy="2267450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iCAEE7H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4788" y="1905000"/>
            <a:ext cx="3155950" cy="21336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пути к средневековой Европе.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9144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Римский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лимес</a:t>
            </a:r>
            <a:r>
              <a:rPr lang="ru-RU" dirty="0" smtClean="0"/>
              <a:t> – граница, отделяющая империю от варварского мира. (</a:t>
            </a:r>
            <a:r>
              <a:rPr lang="en-US" dirty="0" smtClean="0"/>
              <a:t>II</a:t>
            </a:r>
            <a:r>
              <a:rPr lang="ru-RU" dirty="0" smtClean="0"/>
              <a:t> в.н.э.)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86201" y="990600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Два мира стояли у колыбели средневековой </a:t>
            </a:r>
          </a:p>
          <a:p>
            <a:r>
              <a:rPr lang="ru-RU" dirty="0" smtClean="0"/>
              <a:t>Европы: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греко-римская </a:t>
            </a:r>
            <a:r>
              <a:rPr lang="ru-RU" dirty="0" smtClean="0"/>
              <a:t>(античная) </a:t>
            </a:r>
          </a:p>
          <a:p>
            <a:r>
              <a:rPr lang="ru-RU" dirty="0" smtClean="0"/>
              <a:t>цивилизация и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мир варварских </a:t>
            </a:r>
            <a:r>
              <a:rPr lang="ru-RU" dirty="0" smtClean="0"/>
              <a:t>(германских,</a:t>
            </a:r>
          </a:p>
          <a:p>
            <a:r>
              <a:rPr lang="ru-RU" dirty="0" smtClean="0"/>
              <a:t>кельтских, славянских) народов.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Синтез позднеантичного и варварского укладов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античность</a:t>
            </a:r>
            <a:endParaRPr lang="ru-RU" dirty="0"/>
          </a:p>
        </p:txBody>
      </p:sp>
      <p:pic>
        <p:nvPicPr>
          <p:cNvPr id="1026" name="Picture 2" descr="C:\Users\Пользователь\Desktop\175781820_tonnel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05400" y="3276600"/>
            <a:ext cx="2291328" cy="327660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варварский мир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dirty="0" err="1" smtClean="0"/>
              <a:t>Аграризация</a:t>
            </a:r>
            <a:r>
              <a:rPr lang="ru-RU" b="1" dirty="0" smtClean="0"/>
              <a:t> экономической и социальной жизни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2286000"/>
            <a:ext cx="36894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Отчасти сохранившееся римское</a:t>
            </a:r>
          </a:p>
          <a:p>
            <a:r>
              <a:rPr lang="ru-RU" sz="2400" b="1" dirty="0" smtClean="0"/>
              <a:t>п</a:t>
            </a:r>
            <a:r>
              <a:rPr lang="ru-RU" sz="2400" b="1" dirty="0" smtClean="0"/>
              <a:t>раво;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Культурное наследие античности;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Христианизация населения.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05400" y="6477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Карл Великий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ользователь\Desktop\image028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1" y="304800"/>
            <a:ext cx="8542314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Держава </a:t>
            </a:r>
            <a:r>
              <a:rPr lang="ru-RU" b="1" dirty="0" err="1" smtClean="0"/>
              <a:t>каролингов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VIII</a:t>
            </a:r>
            <a:r>
              <a:rPr lang="ru-RU" b="1" dirty="0" smtClean="0"/>
              <a:t> в. – папа римский короновал Карла Великого императорской короной;</a:t>
            </a:r>
          </a:p>
          <a:p>
            <a:r>
              <a:rPr lang="ru-RU" b="1" dirty="0" smtClean="0"/>
              <a:t>Территории вошедшие в державу Карла:  Галлия, север Испании, С. и Ц. Италия, Бавария, Саксония и </a:t>
            </a:r>
            <a:r>
              <a:rPr lang="ru-RU" b="1" dirty="0" err="1" smtClean="0"/>
              <a:t>Паннония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Период получил название «Каролингского возрождения»;</a:t>
            </a:r>
          </a:p>
          <a:p>
            <a:r>
              <a:rPr lang="ru-RU" b="1" dirty="0" smtClean="0"/>
              <a:t>Основным содержанием эпохи было разрушение неделимого комплекса прав и обязанностей, являвшихся основой равноправия рядовых германцев.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а 46 из 59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276600"/>
            <a:ext cx="4038600" cy="33528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Становление новых отношений: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Втягивание свободных германцев в личную и поземельную зависимость от сеньоров ( лат. </a:t>
            </a:r>
            <a:r>
              <a:rPr lang="ru-RU" b="1" dirty="0" smtClean="0"/>
              <a:t>с</a:t>
            </a:r>
            <a:r>
              <a:rPr lang="ru-RU" b="1" dirty="0" smtClean="0"/>
              <a:t>тарший);</a:t>
            </a:r>
          </a:p>
          <a:p>
            <a:r>
              <a:rPr lang="ru-RU" b="1" dirty="0" smtClean="0"/>
              <a:t>Практика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пожалования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иммунитетов.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Распространение бенефиции (лат. Благодеяние) – земельные держания, которые за военную службу получали на определенных  условиях приближенные короля.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Сеньориальный строй.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Крестьяне не обладали собственностью на землю, а лишь пользовались ею за определенные повинности;</a:t>
            </a:r>
          </a:p>
          <a:p>
            <a:r>
              <a:rPr lang="ru-RU" b="1" dirty="0" smtClean="0"/>
              <a:t>Объемы повинностей определялись формой зависимости (поземельная или личная);</a:t>
            </a:r>
          </a:p>
          <a:p>
            <a:r>
              <a:rPr lang="ru-RU" b="1" dirty="0" smtClean="0"/>
              <a:t>Сеньор в пределах своего владения обладал всей полнотой власти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Наряду с сеньорией существовала крестьянская община;</a:t>
            </a:r>
          </a:p>
          <a:p>
            <a:r>
              <a:rPr lang="ru-RU" b="1" dirty="0" smtClean="0"/>
              <a:t>Существовала особая форма земельного владения – феод ( главной юридической характеристикой феода являлась его условность; но уплата специального взноса позволяла сыну вступить во владение отца);</a:t>
            </a:r>
          </a:p>
          <a:p>
            <a:r>
              <a:rPr lang="ru-RU" b="1" dirty="0" smtClean="0"/>
              <a:t>Его можно было передать другому лицу на тех же условиях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Users\Пользователь\Pictures\CorelDRAW_X3_Graphic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534400" cy="3731426"/>
          </a:xfrm>
          <a:prstGeom prst="rect">
            <a:avLst/>
          </a:prstGeom>
          <a:solidFill>
            <a:schemeClr val="bg2">
              <a:lumMod val="50000"/>
            </a:schemeClr>
          </a:solidFill>
          <a:ln w="76200">
            <a:solidFill>
              <a:schemeClr val="bg2">
                <a:lumMod val="50000"/>
              </a:schemeClr>
            </a:solidFill>
          </a:ln>
        </p:spPr>
      </p:pic>
      <p:pic>
        <p:nvPicPr>
          <p:cNvPr id="23556" name="Picture 4" descr="C:\Users\Пользователь\Pictures\038bb0f81b3533bfcd0ebb182f6_pr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429000"/>
            <a:ext cx="5619750" cy="3181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" y="457200"/>
            <a:ext cx="81533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Феодальная лестница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568</Words>
  <PresentationFormat>Экран (4:3)</PresentationFormat>
  <Paragraphs>78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.</vt:lpstr>
      <vt:lpstr>Что такое средние века?</vt:lpstr>
      <vt:lpstr>На пути к средневековой Европе.</vt:lpstr>
      <vt:lpstr>Синтез позднеантичного и варварского укладов</vt:lpstr>
      <vt:lpstr>Слайд 5</vt:lpstr>
      <vt:lpstr>Держава каролингов</vt:lpstr>
      <vt:lpstr>Становление новых отношений:</vt:lpstr>
      <vt:lpstr>Сеньориальный строй.</vt:lpstr>
      <vt:lpstr>Слайд 9</vt:lpstr>
      <vt:lpstr>Что такое феодализм?</vt:lpstr>
      <vt:lpstr>Средневековый город.</vt:lpstr>
      <vt:lpstr>Слайд 12</vt:lpstr>
      <vt:lpstr>Средневековое государство.</vt:lpstr>
      <vt:lpstr>Роль церкви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Пользователь</dc:creator>
  <cp:lastModifiedBy>Пользователь</cp:lastModifiedBy>
  <cp:revision>32</cp:revision>
  <dcterms:created xsi:type="dcterms:W3CDTF">2010-10-17T06:18:48Z</dcterms:created>
  <dcterms:modified xsi:type="dcterms:W3CDTF">2010-10-17T15:50:32Z</dcterms:modified>
</cp:coreProperties>
</file>