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65" r:id="rId6"/>
    <p:sldId id="266" r:id="rId7"/>
    <p:sldId id="259" r:id="rId8"/>
    <p:sldId id="263" r:id="rId9"/>
    <p:sldId id="260" r:id="rId10"/>
    <p:sldId id="261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7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06.03.2011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06.03.2011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06.03.2011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06.03.2011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06.03.2011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lenagold.ru/fon/clipart/p/plan/planet11.png" TargetMode="Externa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Научное познание природы общества.</a:t>
            </a:r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Социальное познание.</a:t>
            </a:r>
            <a:endParaRPr lang="ru-RU" dirty="0"/>
          </a:p>
        </p:txBody>
      </p:sp>
      <p:pic>
        <p:nvPicPr>
          <p:cNvPr id="18434" name="Picture 2" descr="Картинка 2 из 270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2643182"/>
            <a:ext cx="2905125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58" y="571480"/>
          <a:ext cx="8501122" cy="6212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7684"/>
                <a:gridCol w="6283438"/>
              </a:tblGrid>
              <a:tr h="4286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i="1" dirty="0" smtClean="0"/>
                        <a:t>Виды науки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dirty="0" smtClean="0"/>
                        <a:t>Характерные черты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</a:tr>
              <a:tr h="1374001">
                <a:tc>
                  <a:txBody>
                    <a:bodyPr/>
                    <a:lstStyle/>
                    <a:p>
                      <a:r>
                        <a:rPr lang="ru-RU" i="1" dirty="0" smtClean="0"/>
                        <a:t>Классическая наука</a:t>
                      </a:r>
                    </a:p>
                    <a:p>
                      <a:r>
                        <a:rPr lang="en-US" i="1" dirty="0" smtClean="0"/>
                        <a:t>XVII-XIX </a:t>
                      </a:r>
                      <a:r>
                        <a:rPr lang="ru-RU" i="1" dirty="0" smtClean="0"/>
                        <a:t>веков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• поиск однозначных, универсальных законов</a:t>
                      </a:r>
                    </a:p>
                    <a:p>
                      <a:r>
                        <a:rPr lang="ru-RU" sz="1400" b="0" dirty="0" smtClean="0"/>
                        <a:t>• не учитывается человеческий фактор при исследовании природы;</a:t>
                      </a:r>
                    </a:p>
                    <a:p>
                      <a:r>
                        <a:rPr lang="ru-RU" sz="1400" b="0" dirty="0" smtClean="0"/>
                        <a:t>человек понимается исключительно как разумное существо</a:t>
                      </a:r>
                    </a:p>
                    <a:p>
                      <a:r>
                        <a:rPr lang="ru-RU" sz="1400" b="0" dirty="0" smtClean="0"/>
                        <a:t>• вера во всемогущество научного разума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</a:tr>
              <a:tr h="1446316">
                <a:tc>
                  <a:txBody>
                    <a:bodyPr/>
                    <a:lstStyle/>
                    <a:p>
                      <a:r>
                        <a:rPr lang="ru-RU" i="1" dirty="0" smtClean="0"/>
                        <a:t>Научная революция</a:t>
                      </a:r>
                    </a:p>
                    <a:p>
                      <a:r>
                        <a:rPr lang="ru-RU" i="1" dirty="0" smtClean="0"/>
                        <a:t>рубежа </a:t>
                      </a:r>
                      <a:r>
                        <a:rPr lang="en-US" i="1" dirty="0" smtClean="0"/>
                        <a:t>XIX - XX </a:t>
                      </a:r>
                      <a:r>
                        <a:rPr lang="ru-RU" i="1" dirty="0" smtClean="0"/>
                        <a:t>веков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• осознание необходимости теоретического решения практических</a:t>
                      </a:r>
                    </a:p>
                    <a:p>
                      <a:r>
                        <a:rPr lang="ru-RU" sz="1400" b="1" dirty="0" smtClean="0"/>
                        <a:t>задач, связи науки и техники</a:t>
                      </a:r>
                    </a:p>
                    <a:p>
                      <a:r>
                        <a:rPr lang="ru-RU" sz="1400" b="1" dirty="0" smtClean="0"/>
                        <a:t>• взаимовлияние развития науки и техники</a:t>
                      </a:r>
                    </a:p>
                    <a:p>
                      <a:r>
                        <a:rPr lang="ru-RU" sz="1400" b="1" dirty="0" smtClean="0"/>
                        <a:t>• развивается понимание человека как совокупности биологического</a:t>
                      </a:r>
                    </a:p>
                    <a:p>
                      <a:r>
                        <a:rPr lang="ru-RU" sz="1400" b="1" dirty="0" smtClean="0"/>
                        <a:t>и социального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</a:tr>
              <a:tr h="1301685">
                <a:tc>
                  <a:txBody>
                    <a:bodyPr/>
                    <a:lstStyle/>
                    <a:p>
                      <a:r>
                        <a:rPr lang="ru-RU" i="1" dirty="0" smtClean="0"/>
                        <a:t>Научно-техническая</a:t>
                      </a:r>
                    </a:p>
                    <a:p>
                      <a:r>
                        <a:rPr lang="ru-RU" i="1" dirty="0" smtClean="0"/>
                        <a:t>революция </a:t>
                      </a:r>
                      <a:r>
                        <a:rPr lang="en-US" i="1" dirty="0" smtClean="0"/>
                        <a:t>XX </a:t>
                      </a:r>
                      <a:r>
                        <a:rPr lang="ru-RU" i="1" dirty="0" smtClean="0"/>
                        <a:t>века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• автоматизация производства</a:t>
                      </a:r>
                    </a:p>
                    <a:p>
                      <a:r>
                        <a:rPr lang="ru-RU" sz="1400" b="1" dirty="0" smtClean="0"/>
                        <a:t>• информатизация общества</a:t>
                      </a:r>
                    </a:p>
                    <a:p>
                      <a:r>
                        <a:rPr lang="ru-RU" sz="1400" b="1" dirty="0" smtClean="0"/>
                        <a:t>• глобализация, осознание общности человечества и взаимовлияния</a:t>
                      </a:r>
                    </a:p>
                    <a:p>
                      <a:r>
                        <a:rPr lang="ru-RU" sz="1400" b="1" dirty="0" smtClean="0"/>
                        <a:t>его структур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1450162">
                <a:tc>
                  <a:txBody>
                    <a:bodyPr/>
                    <a:lstStyle/>
                    <a:p>
                      <a:r>
                        <a:rPr lang="ru-RU" i="1" dirty="0" err="1" smtClean="0"/>
                        <a:t>Постклассическая</a:t>
                      </a:r>
                      <a:r>
                        <a:rPr lang="ru-RU" i="1" dirty="0" smtClean="0"/>
                        <a:t> наука</a:t>
                      </a:r>
                    </a:p>
                    <a:p>
                      <a:r>
                        <a:rPr lang="en-US" i="1" dirty="0" smtClean="0"/>
                        <a:t>XX-XXI </a:t>
                      </a:r>
                      <a:r>
                        <a:rPr lang="ru-RU" i="1" dirty="0" smtClean="0"/>
                        <a:t>веков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• развитие новой, диалектической логики</a:t>
                      </a:r>
                    </a:p>
                    <a:p>
                      <a:r>
                        <a:rPr lang="ru-RU" sz="1400" b="1" dirty="0" smtClean="0"/>
                        <a:t>• признание вариативности законов природы и общества</a:t>
                      </a:r>
                    </a:p>
                    <a:p>
                      <a:r>
                        <a:rPr lang="ru-RU" sz="1400" b="1" dirty="0" smtClean="0"/>
                        <a:t>• признание двойственности природы человека как совокупности</a:t>
                      </a:r>
                    </a:p>
                    <a:p>
                      <a:r>
                        <a:rPr lang="ru-RU" sz="1400" b="1" dirty="0" smtClean="0"/>
                        <a:t>рационального и иррационального в человеке, интерес к исследованиям</a:t>
                      </a:r>
                    </a:p>
                    <a:p>
                      <a:r>
                        <a:rPr lang="ru-RU" sz="1400" b="1" dirty="0" smtClean="0"/>
                        <a:t>мозга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928662" y="214290"/>
            <a:ext cx="49643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Основные этапы развития науки в новое время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3105835"/>
            <a:ext cx="6286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http://ekatbiz.ru/catalog/193-198/page1_date.html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Особенности социального познания.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совпадение субъекта и объекта познания;</a:t>
            </a:r>
          </a:p>
          <a:p>
            <a:r>
              <a:rPr lang="ru-RU" dirty="0" smtClean="0"/>
              <a:t>социальное знание всегда будет связано с интересами индивидов — субъектов познания;</a:t>
            </a:r>
          </a:p>
          <a:p>
            <a:r>
              <a:rPr lang="ru-RU" dirty="0" smtClean="0"/>
              <a:t>социальное познание начинается с установления социальных фактов.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социальных фактов: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1) действия или поступки отдельных индивидов или больших социальных групп;</a:t>
            </a:r>
          </a:p>
          <a:p>
            <a:r>
              <a:rPr lang="ru-RU" dirty="0" smtClean="0"/>
              <a:t>2) продукты материальной или духовной деятельности людей;</a:t>
            </a:r>
          </a:p>
          <a:p>
            <a:r>
              <a:rPr lang="ru-RU" dirty="0" smtClean="0"/>
              <a:t>3) словесные социальные факты: мнения, суждения, оценки людей.</a:t>
            </a:r>
          </a:p>
          <a:p>
            <a:pPr>
              <a:buNone/>
            </a:pPr>
            <a:r>
              <a:rPr lang="ru-RU" dirty="0" smtClean="0"/>
              <a:t>    Отбор и интерпретация (т. е. объяснение) этих фактов во многом зависят от мировоззрения исследователя, интересов той социальной группы, к которой он принадлежит, а также от задач, которые он ставит перед собой.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Владелец\Desktop\i_12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7715" y="1000109"/>
            <a:ext cx="8420565" cy="4947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Чтобы факт стал научным, его следует </a:t>
            </a:r>
            <a:r>
              <a:rPr lang="ru-RU" sz="3200" b="1" i="1" dirty="0" smtClean="0"/>
              <a:t>интерпретировать</a:t>
            </a:r>
            <a:r>
              <a:rPr lang="ru-RU" sz="3200" b="1" dirty="0" smtClean="0"/>
              <a:t> (лат. </a:t>
            </a:r>
            <a:r>
              <a:rPr lang="ru-RU" sz="3200" b="1" dirty="0" err="1" smtClean="0"/>
              <a:t>interpretatio</a:t>
            </a:r>
            <a:r>
              <a:rPr lang="ru-RU" sz="3200" b="1" dirty="0" smtClean="0"/>
              <a:t> – истолкование, разъяснение).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факт подводится под какое-либо научное понятие;</a:t>
            </a:r>
          </a:p>
          <a:p>
            <a:r>
              <a:rPr lang="ru-RU" dirty="0" smtClean="0"/>
              <a:t>изучаются все существенные факты, из которых складывается событие;</a:t>
            </a:r>
          </a:p>
          <a:p>
            <a:r>
              <a:rPr lang="ru-RU" dirty="0" smtClean="0"/>
              <a:t>прослеживаются многообразные связи изучаемого факта с другими фактами.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FF0000"/>
                </a:solidFill>
              </a:rPr>
              <a:t>интерпретация социального факта </a:t>
            </a:r>
            <a:r>
              <a:rPr lang="ru-RU" dirty="0" smtClean="0"/>
              <a:t>– это сложная многоступенчатая процедура его истолкования, обобщения, объяснения.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Оценка социального факта зависит от следующих факторов: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– свойства изучаемого объекта (события, факта);</a:t>
            </a:r>
          </a:p>
          <a:p>
            <a:r>
              <a:rPr lang="ru-RU" dirty="0" smtClean="0"/>
              <a:t>– соотнесение изучаемого объекта с другими, одно порядковыми, или идеалом;</a:t>
            </a:r>
          </a:p>
          <a:p>
            <a:r>
              <a:rPr lang="ru-RU" dirty="0" smtClean="0"/>
              <a:t>– познавательные задачи, которые поставил исследователь;</a:t>
            </a:r>
          </a:p>
          <a:p>
            <a:r>
              <a:rPr lang="ru-RU" dirty="0" smtClean="0"/>
              <a:t>– личная позиция исследователя (или просто человека);</a:t>
            </a:r>
          </a:p>
          <a:p>
            <a:r>
              <a:rPr lang="ru-RU" dirty="0" smtClean="0"/>
              <a:t>– интересы той социальной группы, к которой исследователь принадлежит.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Социальное познание и его особенности: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2400" dirty="0" smtClean="0"/>
              <a:t>Целью социального познания, как и познания в целом, является установление истины.</a:t>
            </a:r>
          </a:p>
          <a:p>
            <a:r>
              <a:rPr lang="ru-RU" sz="2400" dirty="0" smtClean="0"/>
              <a:t>Истина - соответствие полученных знаний содержанию объекта познания.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1) объект познания, а им является общество, достаточно сложен по своей структуре и находится в постоянном развитии, на которое оказывают влияние как объективные, так и субъективные факторы.</a:t>
            </a:r>
          </a:p>
          <a:p>
            <a:r>
              <a:rPr lang="ru-RU" dirty="0" smtClean="0"/>
              <a:t>2) ограничена возможность применения такого метода эмпирического исследования, как эксперимент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Социальный эксперимент?</a:t>
            </a:r>
            <a:endParaRPr lang="ru-RU" dirty="0"/>
          </a:p>
        </p:txBody>
      </p:sp>
      <p:pic>
        <p:nvPicPr>
          <p:cNvPr id="31746" name="Picture 2" descr="C:\Users\Владелец\Desktop\_1_~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00174"/>
            <a:ext cx="4484561" cy="4495800"/>
          </a:xfrm>
          <a:prstGeom prst="rect">
            <a:avLst/>
          </a:prstGeom>
          <a:noFill/>
        </p:spPr>
      </p:pic>
      <p:pic>
        <p:nvPicPr>
          <p:cNvPr id="31747" name="Picture 3" descr="C:\Users\Владелец\Desktop\iCAGLY9S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2143116"/>
            <a:ext cx="3955928" cy="3571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Конкретно-исторический подход к социальным явлениям.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82919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) изучение не только ситуации, сложившейся в обществе, но и тех причин, результатом которых она явилась;</a:t>
            </a:r>
          </a:p>
          <a:p>
            <a:r>
              <a:rPr lang="ru-RU" dirty="0" smtClean="0"/>
              <a:t>2) рассмотрение социальных явлений в их взаимосвязи и взаимодействии друг с другом;</a:t>
            </a:r>
          </a:p>
          <a:p>
            <a:r>
              <a:rPr lang="ru-RU" dirty="0" smtClean="0"/>
              <a:t>3) анализ интересов и действий всех субъектов исторического процесса (как социальных групп, так и отдельных личностей).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FF0000"/>
                </a:solidFill>
              </a:rPr>
              <a:t>Историческими закономерностями называются общие черты, которые присущи определенной группе исторических явлений. 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39</TotalTime>
  <Words>469</Words>
  <PresentationFormat>Экран (4:3)</PresentationFormat>
  <Paragraphs>63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Обычная</vt:lpstr>
      <vt:lpstr>Социальное познание.</vt:lpstr>
      <vt:lpstr>Особенности социального познания.</vt:lpstr>
      <vt:lpstr>Виды социальных фактов:</vt:lpstr>
      <vt:lpstr>Слайд 4</vt:lpstr>
      <vt:lpstr>Чтобы факт стал научным, его следует интерпретировать (лат. interpretatio – истолкование, разъяснение).</vt:lpstr>
      <vt:lpstr>Оценка социального факта зависит от следующих факторов:</vt:lpstr>
      <vt:lpstr>Социальное познание и его особенности:</vt:lpstr>
      <vt:lpstr>Социальный эксперимент?</vt:lpstr>
      <vt:lpstr>Конкретно-исторический подход к социальным явлениям.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Социальное познание.</dc:title>
  <dc:creator>Владелец</dc:creator>
  <cp:lastModifiedBy>Владелец</cp:lastModifiedBy>
  <cp:revision>6</cp:revision>
  <dcterms:created xsi:type="dcterms:W3CDTF">2011-02-13T16:37:51Z</dcterms:created>
  <dcterms:modified xsi:type="dcterms:W3CDTF">2011-03-06T19:06:31Z</dcterms:modified>
</cp:coreProperties>
</file>