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2" r:id="rId18"/>
    <p:sldId id="273" r:id="rId19"/>
    <p:sldId id="25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FBA419-0A9B-4A3A-843F-BDBA9C87DD9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04CF8F4-10F6-49B5-8673-8FC0EF26C558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rgbClr val="FFC000"/>
              </a:solidFill>
            </a:rPr>
            <a:t>Контролирующая и карающая сила</a:t>
          </a:r>
          <a:endParaRPr lang="ru-RU" sz="2000" b="1" dirty="0">
            <a:solidFill>
              <a:srgbClr val="FFC000"/>
            </a:solidFill>
          </a:endParaRPr>
        </a:p>
      </dgm:t>
    </dgm:pt>
    <dgm:pt modelId="{5E4D242E-6136-4D84-B3F4-C5DBBDD580F9}" type="parTrans" cxnId="{E1A6AA0C-59D8-4E20-935F-E0E060F0203E}">
      <dgm:prSet/>
      <dgm:spPr/>
      <dgm:t>
        <a:bodyPr/>
        <a:lstStyle/>
        <a:p>
          <a:endParaRPr lang="ru-RU"/>
        </a:p>
      </dgm:t>
    </dgm:pt>
    <dgm:pt modelId="{CC2FA70C-80FC-4F34-ABD3-5C6915F2D9E5}" type="sibTrans" cxnId="{E1A6AA0C-59D8-4E20-935F-E0E060F0203E}">
      <dgm:prSet/>
      <dgm:spPr/>
      <dgm:t>
        <a:bodyPr/>
        <a:lstStyle/>
        <a:p>
          <a:endParaRPr lang="ru-RU"/>
        </a:p>
      </dgm:t>
    </dgm:pt>
    <dgm:pt modelId="{C1E139CE-D6B3-4B04-B481-144334486D7F}">
      <dgm:prSet phldrT="[Текст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FFC000"/>
              </a:solidFill>
            </a:rPr>
            <a:t>охранительная</a:t>
          </a:r>
          <a:endParaRPr lang="ru-RU" b="1" dirty="0">
            <a:solidFill>
              <a:srgbClr val="FFC000"/>
            </a:solidFill>
          </a:endParaRPr>
        </a:p>
      </dgm:t>
    </dgm:pt>
    <dgm:pt modelId="{61F27907-7D91-4C54-9432-367311A0DCF2}" type="parTrans" cxnId="{116E0211-A110-457C-886B-4A26C590AE7C}">
      <dgm:prSet/>
      <dgm:spPr/>
      <dgm:t>
        <a:bodyPr/>
        <a:lstStyle/>
        <a:p>
          <a:endParaRPr lang="ru-RU"/>
        </a:p>
      </dgm:t>
    </dgm:pt>
    <dgm:pt modelId="{D6AE799E-2F1B-4212-8955-D666D00F01E8}" type="sibTrans" cxnId="{116E0211-A110-457C-886B-4A26C590AE7C}">
      <dgm:prSet/>
      <dgm:spPr/>
      <dgm:t>
        <a:bodyPr/>
        <a:lstStyle/>
        <a:p>
          <a:endParaRPr lang="ru-RU"/>
        </a:p>
      </dgm:t>
    </dgm:pt>
    <dgm:pt modelId="{3A53E1F8-2EF3-4A2E-B618-C79B7314FAFF}">
      <dgm:prSet phldrT="[Текст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FFC000"/>
              </a:solidFill>
            </a:rPr>
            <a:t>организующая</a:t>
          </a:r>
          <a:endParaRPr lang="ru-RU" b="1" dirty="0">
            <a:solidFill>
              <a:srgbClr val="FFC000"/>
            </a:solidFill>
          </a:endParaRPr>
        </a:p>
      </dgm:t>
    </dgm:pt>
    <dgm:pt modelId="{84A82E52-A285-4156-8269-5D863E4DF7F7}" type="parTrans" cxnId="{FE746437-9D91-4805-8B79-6DA1C431DC2D}">
      <dgm:prSet/>
      <dgm:spPr/>
      <dgm:t>
        <a:bodyPr/>
        <a:lstStyle/>
        <a:p>
          <a:endParaRPr lang="ru-RU"/>
        </a:p>
      </dgm:t>
    </dgm:pt>
    <dgm:pt modelId="{195319E1-FC93-448A-9C01-27BAFBA11386}" type="sibTrans" cxnId="{FE746437-9D91-4805-8B79-6DA1C431DC2D}">
      <dgm:prSet/>
      <dgm:spPr/>
      <dgm:t>
        <a:bodyPr/>
        <a:lstStyle/>
        <a:p>
          <a:endParaRPr lang="ru-RU"/>
        </a:p>
      </dgm:t>
    </dgm:pt>
    <dgm:pt modelId="{5B7BD057-C418-4D41-AB1E-D4F78B8CCEBC}" type="pres">
      <dgm:prSet presAssocID="{94FBA419-0A9B-4A3A-843F-BDBA9C87DD94}" presName="CompostProcess" presStyleCnt="0">
        <dgm:presLayoutVars>
          <dgm:dir/>
          <dgm:resizeHandles val="exact"/>
        </dgm:presLayoutVars>
      </dgm:prSet>
      <dgm:spPr/>
    </dgm:pt>
    <dgm:pt modelId="{B753CE56-7E8C-4673-84EE-7A45BC2CF59B}" type="pres">
      <dgm:prSet presAssocID="{94FBA419-0A9B-4A3A-843F-BDBA9C87DD94}" presName="arrow" presStyleLbl="bgShp" presStyleIdx="0" presStyleCnt="1"/>
      <dgm:spPr>
        <a:solidFill>
          <a:srgbClr val="FFC000"/>
        </a:solidFill>
        <a:ln>
          <a:solidFill>
            <a:srgbClr val="FFFF00"/>
          </a:solidFill>
        </a:ln>
      </dgm:spPr>
    </dgm:pt>
    <dgm:pt modelId="{FCF4D4AA-A048-40A6-BCE8-1E29D437AF01}" type="pres">
      <dgm:prSet presAssocID="{94FBA419-0A9B-4A3A-843F-BDBA9C87DD94}" presName="linearProcess" presStyleCnt="0"/>
      <dgm:spPr/>
    </dgm:pt>
    <dgm:pt modelId="{C35A686F-BF02-450C-927D-9993B843BCB3}" type="pres">
      <dgm:prSet presAssocID="{304CF8F4-10F6-49B5-8673-8FC0EF26C558}" presName="textNode" presStyleLbl="node1" presStyleIdx="0" presStyleCnt="3" custScaleX="1030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795FE7-030A-41E9-81FB-4E31DECB0662}" type="pres">
      <dgm:prSet presAssocID="{CC2FA70C-80FC-4F34-ABD3-5C6915F2D9E5}" presName="sibTrans" presStyleCnt="0"/>
      <dgm:spPr/>
    </dgm:pt>
    <dgm:pt modelId="{C23E159B-E55F-4EFB-9B6C-73354B989656}" type="pres">
      <dgm:prSet presAssocID="{C1E139CE-D6B3-4B04-B481-144334486D7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999507-BE55-43C5-80DB-7108459C5EEF}" type="pres">
      <dgm:prSet presAssocID="{D6AE799E-2F1B-4212-8955-D666D00F01E8}" presName="sibTrans" presStyleCnt="0"/>
      <dgm:spPr/>
    </dgm:pt>
    <dgm:pt modelId="{46619E43-628E-41ED-96A0-9F14A85A43A1}" type="pres">
      <dgm:prSet presAssocID="{3A53E1F8-2EF3-4A2E-B618-C79B7314FAFF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746437-9D91-4805-8B79-6DA1C431DC2D}" srcId="{94FBA419-0A9B-4A3A-843F-BDBA9C87DD94}" destId="{3A53E1F8-2EF3-4A2E-B618-C79B7314FAFF}" srcOrd="2" destOrd="0" parTransId="{84A82E52-A285-4156-8269-5D863E4DF7F7}" sibTransId="{195319E1-FC93-448A-9C01-27BAFBA11386}"/>
    <dgm:cxn modelId="{116E0211-A110-457C-886B-4A26C590AE7C}" srcId="{94FBA419-0A9B-4A3A-843F-BDBA9C87DD94}" destId="{C1E139CE-D6B3-4B04-B481-144334486D7F}" srcOrd="1" destOrd="0" parTransId="{61F27907-7D91-4C54-9432-367311A0DCF2}" sibTransId="{D6AE799E-2F1B-4212-8955-D666D00F01E8}"/>
    <dgm:cxn modelId="{F70C01C4-EB7D-4F2F-880E-1C0DB2B8F9FA}" type="presOf" srcId="{3A53E1F8-2EF3-4A2E-B618-C79B7314FAFF}" destId="{46619E43-628E-41ED-96A0-9F14A85A43A1}" srcOrd="0" destOrd="0" presId="urn:microsoft.com/office/officeart/2005/8/layout/hProcess9"/>
    <dgm:cxn modelId="{A3B4A9F1-5C41-4D6C-88F7-663B30B086AD}" type="presOf" srcId="{94FBA419-0A9B-4A3A-843F-BDBA9C87DD94}" destId="{5B7BD057-C418-4D41-AB1E-D4F78B8CCEBC}" srcOrd="0" destOrd="0" presId="urn:microsoft.com/office/officeart/2005/8/layout/hProcess9"/>
    <dgm:cxn modelId="{BC0B8DE8-BB03-4D76-86C0-7837184721FE}" type="presOf" srcId="{304CF8F4-10F6-49B5-8673-8FC0EF26C558}" destId="{C35A686F-BF02-450C-927D-9993B843BCB3}" srcOrd="0" destOrd="0" presId="urn:microsoft.com/office/officeart/2005/8/layout/hProcess9"/>
    <dgm:cxn modelId="{E1A6AA0C-59D8-4E20-935F-E0E060F0203E}" srcId="{94FBA419-0A9B-4A3A-843F-BDBA9C87DD94}" destId="{304CF8F4-10F6-49B5-8673-8FC0EF26C558}" srcOrd="0" destOrd="0" parTransId="{5E4D242E-6136-4D84-B3F4-C5DBBDD580F9}" sibTransId="{CC2FA70C-80FC-4F34-ABD3-5C6915F2D9E5}"/>
    <dgm:cxn modelId="{D7CD9E3E-04B8-4F18-90BF-FFEC9AA92A84}" type="presOf" srcId="{C1E139CE-D6B3-4B04-B481-144334486D7F}" destId="{C23E159B-E55F-4EFB-9B6C-73354B989656}" srcOrd="0" destOrd="0" presId="urn:microsoft.com/office/officeart/2005/8/layout/hProcess9"/>
    <dgm:cxn modelId="{B22389E8-24DC-41D3-942A-E127B508DEFE}" type="presParOf" srcId="{5B7BD057-C418-4D41-AB1E-D4F78B8CCEBC}" destId="{B753CE56-7E8C-4673-84EE-7A45BC2CF59B}" srcOrd="0" destOrd="0" presId="urn:microsoft.com/office/officeart/2005/8/layout/hProcess9"/>
    <dgm:cxn modelId="{BCB4D948-E1C3-4CA9-B66B-EFDCECCE5FAE}" type="presParOf" srcId="{5B7BD057-C418-4D41-AB1E-D4F78B8CCEBC}" destId="{FCF4D4AA-A048-40A6-BCE8-1E29D437AF01}" srcOrd="1" destOrd="0" presId="urn:microsoft.com/office/officeart/2005/8/layout/hProcess9"/>
    <dgm:cxn modelId="{44DA2FA1-2B7E-446A-AAF7-C8EDB273AF1A}" type="presParOf" srcId="{FCF4D4AA-A048-40A6-BCE8-1E29D437AF01}" destId="{C35A686F-BF02-450C-927D-9993B843BCB3}" srcOrd="0" destOrd="0" presId="urn:microsoft.com/office/officeart/2005/8/layout/hProcess9"/>
    <dgm:cxn modelId="{AC2595AA-E28D-4B73-86AA-9B6C6A53EC2C}" type="presParOf" srcId="{FCF4D4AA-A048-40A6-BCE8-1E29D437AF01}" destId="{10795FE7-030A-41E9-81FB-4E31DECB0662}" srcOrd="1" destOrd="0" presId="urn:microsoft.com/office/officeart/2005/8/layout/hProcess9"/>
    <dgm:cxn modelId="{7080CEE9-54B9-418F-8C0F-B9737C964117}" type="presParOf" srcId="{FCF4D4AA-A048-40A6-BCE8-1E29D437AF01}" destId="{C23E159B-E55F-4EFB-9B6C-73354B989656}" srcOrd="2" destOrd="0" presId="urn:microsoft.com/office/officeart/2005/8/layout/hProcess9"/>
    <dgm:cxn modelId="{507D5F89-7B3C-4A21-84E2-1843A2DD7FBF}" type="presParOf" srcId="{FCF4D4AA-A048-40A6-BCE8-1E29D437AF01}" destId="{E4999507-BE55-43C5-80DB-7108459C5EEF}" srcOrd="3" destOrd="0" presId="urn:microsoft.com/office/officeart/2005/8/layout/hProcess9"/>
    <dgm:cxn modelId="{D843C142-1AD5-440A-B199-1458C4D0F02C}" type="presParOf" srcId="{FCF4D4AA-A048-40A6-BCE8-1E29D437AF01}" destId="{46619E43-628E-41ED-96A0-9F14A85A43A1}" srcOrd="4" destOrd="0" presId="urn:microsoft.com/office/officeart/2005/8/layout/hProcess9"/>
  </dgm:cxnLst>
  <dgm:bg>
    <a:noFill/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D0BDFC-C09D-46F9-9099-A0DF0058542B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394E44-2912-4B17-89B0-9C458D2AAFF6}">
      <dgm:prSet phldrT="[Текст]"/>
      <dgm:spPr/>
      <dgm:t>
        <a:bodyPr/>
        <a:lstStyle/>
        <a:p>
          <a:r>
            <a:rPr lang="ru-RU" dirty="0" smtClean="0">
              <a:solidFill>
                <a:srgbClr val="FFC000"/>
              </a:solidFill>
            </a:rPr>
            <a:t>Субъекты правоотношений</a:t>
          </a:r>
          <a:endParaRPr lang="ru-RU" dirty="0">
            <a:solidFill>
              <a:srgbClr val="FFC000"/>
            </a:solidFill>
          </a:endParaRPr>
        </a:p>
      </dgm:t>
    </dgm:pt>
    <dgm:pt modelId="{246E17D7-E2D3-4726-AEBE-93CC9BB47C11}" type="parTrans" cxnId="{14B16003-18A8-49F1-9D1E-8C1C61067C4B}">
      <dgm:prSet/>
      <dgm:spPr/>
      <dgm:t>
        <a:bodyPr/>
        <a:lstStyle/>
        <a:p>
          <a:endParaRPr lang="ru-RU"/>
        </a:p>
      </dgm:t>
    </dgm:pt>
    <dgm:pt modelId="{8B54DA18-D95D-4CD5-BD7A-124888436C2E}" type="sibTrans" cxnId="{14B16003-18A8-49F1-9D1E-8C1C61067C4B}">
      <dgm:prSet/>
      <dgm:spPr/>
      <dgm:t>
        <a:bodyPr/>
        <a:lstStyle/>
        <a:p>
          <a:endParaRPr lang="ru-RU"/>
        </a:p>
      </dgm:t>
    </dgm:pt>
    <dgm:pt modelId="{5DABE475-2706-4166-94E2-903638FA9F58}">
      <dgm:prSet phldrT="[Текст]"/>
      <dgm:spPr>
        <a:ln w="76200">
          <a:solidFill>
            <a:schemeClr val="tx1"/>
          </a:solidFill>
        </a:ln>
      </dgm:spPr>
      <dgm:t>
        <a:bodyPr/>
        <a:lstStyle/>
        <a:p>
          <a:r>
            <a:rPr lang="ru-RU" dirty="0" smtClean="0"/>
            <a:t>- Граждане государства</a:t>
          </a:r>
        </a:p>
        <a:p>
          <a:r>
            <a:rPr lang="ru-RU" dirty="0" smtClean="0"/>
            <a:t>- Иностранцы</a:t>
          </a:r>
        </a:p>
        <a:p>
          <a:r>
            <a:rPr lang="ru-RU" dirty="0" smtClean="0"/>
            <a:t>- Лица без гражданства</a:t>
          </a:r>
          <a:endParaRPr lang="ru-RU" dirty="0"/>
        </a:p>
      </dgm:t>
    </dgm:pt>
    <dgm:pt modelId="{24D92D1F-C8E1-4570-9251-187B5AF18B27}" type="parTrans" cxnId="{3F1E6A59-D4C8-44CE-9653-A06FFD3A902C}">
      <dgm:prSet/>
      <dgm:spPr/>
      <dgm:t>
        <a:bodyPr/>
        <a:lstStyle/>
        <a:p>
          <a:endParaRPr lang="ru-RU"/>
        </a:p>
      </dgm:t>
    </dgm:pt>
    <dgm:pt modelId="{30890D92-E0C5-4160-A9C9-A30E4E286A61}" type="sibTrans" cxnId="{3F1E6A59-D4C8-44CE-9653-A06FFD3A902C}">
      <dgm:prSet/>
      <dgm:spPr/>
      <dgm:t>
        <a:bodyPr/>
        <a:lstStyle/>
        <a:p>
          <a:endParaRPr lang="ru-RU"/>
        </a:p>
      </dgm:t>
    </dgm:pt>
    <dgm:pt modelId="{B15EC875-C87B-4074-A011-6AA23D44BDD4}">
      <dgm:prSet phldrT="[Текст]"/>
      <dgm:spPr>
        <a:ln w="76200">
          <a:solidFill>
            <a:schemeClr val="tx1"/>
          </a:solidFill>
        </a:ln>
      </dgm:spPr>
      <dgm:t>
        <a:bodyPr/>
        <a:lstStyle/>
        <a:p>
          <a:r>
            <a:rPr lang="ru-RU" dirty="0" smtClean="0"/>
            <a:t>- Государство в лице органов власти и попечительства</a:t>
          </a:r>
        </a:p>
        <a:p>
          <a:r>
            <a:rPr lang="ru-RU" dirty="0" smtClean="0"/>
            <a:t>- Организации</a:t>
          </a:r>
        </a:p>
        <a:p>
          <a:r>
            <a:rPr lang="ru-RU" dirty="0" smtClean="0"/>
            <a:t>- Предприятия</a:t>
          </a:r>
        </a:p>
        <a:p>
          <a:r>
            <a:rPr lang="ru-RU" dirty="0" smtClean="0"/>
            <a:t>- Муниципальные образования</a:t>
          </a:r>
          <a:endParaRPr lang="ru-RU" dirty="0"/>
        </a:p>
      </dgm:t>
    </dgm:pt>
    <dgm:pt modelId="{1BE77778-3B98-4B8D-802B-EA6B74C4A37F}" type="parTrans" cxnId="{3E19E857-DA84-40DC-AE47-7843D71A83FD}">
      <dgm:prSet/>
      <dgm:spPr/>
      <dgm:t>
        <a:bodyPr/>
        <a:lstStyle/>
        <a:p>
          <a:endParaRPr lang="ru-RU"/>
        </a:p>
      </dgm:t>
    </dgm:pt>
    <dgm:pt modelId="{FB30BEA3-F976-4C3B-8D24-A80075F98FE0}" type="sibTrans" cxnId="{3E19E857-DA84-40DC-AE47-7843D71A83FD}">
      <dgm:prSet/>
      <dgm:spPr/>
      <dgm:t>
        <a:bodyPr/>
        <a:lstStyle/>
        <a:p>
          <a:endParaRPr lang="ru-RU"/>
        </a:p>
      </dgm:t>
    </dgm:pt>
    <dgm:pt modelId="{2DB4B62E-77E1-4B6C-A574-F237EAABEA51}" type="pres">
      <dgm:prSet presAssocID="{91D0BDFC-C09D-46F9-9099-A0DF0058542B}" presName="composite" presStyleCnt="0">
        <dgm:presLayoutVars>
          <dgm:chMax val="1"/>
          <dgm:dir/>
          <dgm:resizeHandles val="exact"/>
        </dgm:presLayoutVars>
      </dgm:prSet>
      <dgm:spPr/>
    </dgm:pt>
    <dgm:pt modelId="{A61A6DFF-F349-48CC-BFA3-705187FE6CEF}" type="pres">
      <dgm:prSet presAssocID="{B9394E44-2912-4B17-89B0-9C458D2AAFF6}" presName="roof" presStyleLbl="dkBgShp" presStyleIdx="0" presStyleCnt="2"/>
      <dgm:spPr/>
    </dgm:pt>
    <dgm:pt modelId="{1F12AD36-9C19-48FF-9DF3-AA341EE859A0}" type="pres">
      <dgm:prSet presAssocID="{B9394E44-2912-4B17-89B0-9C458D2AAFF6}" presName="pillars" presStyleCnt="0"/>
      <dgm:spPr/>
    </dgm:pt>
    <dgm:pt modelId="{C6AC7A06-D55C-4782-AAA6-686CAFE4E7B9}" type="pres">
      <dgm:prSet presAssocID="{B9394E44-2912-4B17-89B0-9C458D2AAFF6}" presName="pillar1" presStyleLbl="node1" presStyleIdx="0" presStyleCnt="2">
        <dgm:presLayoutVars>
          <dgm:bulletEnabled val="1"/>
        </dgm:presLayoutVars>
      </dgm:prSet>
      <dgm:spPr/>
    </dgm:pt>
    <dgm:pt modelId="{317F7683-DDDE-4A37-ACF1-58DF0BFA89B8}" type="pres">
      <dgm:prSet presAssocID="{B15EC875-C87B-4074-A011-6AA23D44BDD4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ADCC43-409C-4FB9-98D2-782E963775AC}" type="pres">
      <dgm:prSet presAssocID="{B9394E44-2912-4B17-89B0-9C458D2AAFF6}" presName="base" presStyleLbl="dkBgShp" presStyleIdx="1" presStyleCnt="2"/>
      <dgm:spPr/>
    </dgm:pt>
  </dgm:ptLst>
  <dgm:cxnLst>
    <dgm:cxn modelId="{53619859-C492-43D2-B390-8FFE31D3C54C}" type="presOf" srcId="{B15EC875-C87B-4074-A011-6AA23D44BDD4}" destId="{317F7683-DDDE-4A37-ACF1-58DF0BFA89B8}" srcOrd="0" destOrd="0" presId="urn:microsoft.com/office/officeart/2005/8/layout/hList3"/>
    <dgm:cxn modelId="{14B16003-18A8-49F1-9D1E-8C1C61067C4B}" srcId="{91D0BDFC-C09D-46F9-9099-A0DF0058542B}" destId="{B9394E44-2912-4B17-89B0-9C458D2AAFF6}" srcOrd="0" destOrd="0" parTransId="{246E17D7-E2D3-4726-AEBE-93CC9BB47C11}" sibTransId="{8B54DA18-D95D-4CD5-BD7A-124888436C2E}"/>
    <dgm:cxn modelId="{3F1E6A59-D4C8-44CE-9653-A06FFD3A902C}" srcId="{B9394E44-2912-4B17-89B0-9C458D2AAFF6}" destId="{5DABE475-2706-4166-94E2-903638FA9F58}" srcOrd="0" destOrd="0" parTransId="{24D92D1F-C8E1-4570-9251-187B5AF18B27}" sibTransId="{30890D92-E0C5-4160-A9C9-A30E4E286A61}"/>
    <dgm:cxn modelId="{F8EC7050-8F3B-4F1E-BF99-B2A42FEA0F0A}" type="presOf" srcId="{B9394E44-2912-4B17-89B0-9C458D2AAFF6}" destId="{A61A6DFF-F349-48CC-BFA3-705187FE6CEF}" srcOrd="0" destOrd="0" presId="urn:microsoft.com/office/officeart/2005/8/layout/hList3"/>
    <dgm:cxn modelId="{3E19E857-DA84-40DC-AE47-7843D71A83FD}" srcId="{B9394E44-2912-4B17-89B0-9C458D2AAFF6}" destId="{B15EC875-C87B-4074-A011-6AA23D44BDD4}" srcOrd="1" destOrd="0" parTransId="{1BE77778-3B98-4B8D-802B-EA6B74C4A37F}" sibTransId="{FB30BEA3-F976-4C3B-8D24-A80075F98FE0}"/>
    <dgm:cxn modelId="{E1A94325-77C3-46CA-8A9C-5D3083A83CC1}" type="presOf" srcId="{5DABE475-2706-4166-94E2-903638FA9F58}" destId="{C6AC7A06-D55C-4782-AAA6-686CAFE4E7B9}" srcOrd="0" destOrd="0" presId="urn:microsoft.com/office/officeart/2005/8/layout/hList3"/>
    <dgm:cxn modelId="{FA8E13E9-DD5B-4337-AD3C-C2FB6CC0FC94}" type="presOf" srcId="{91D0BDFC-C09D-46F9-9099-A0DF0058542B}" destId="{2DB4B62E-77E1-4B6C-A574-F237EAABEA51}" srcOrd="0" destOrd="0" presId="urn:microsoft.com/office/officeart/2005/8/layout/hList3"/>
    <dgm:cxn modelId="{F5E67FAC-ABDA-46B3-985F-1DE00389392C}" type="presParOf" srcId="{2DB4B62E-77E1-4B6C-A574-F237EAABEA51}" destId="{A61A6DFF-F349-48CC-BFA3-705187FE6CEF}" srcOrd="0" destOrd="0" presId="urn:microsoft.com/office/officeart/2005/8/layout/hList3"/>
    <dgm:cxn modelId="{154676C1-9256-499F-A00D-3D330C68BB36}" type="presParOf" srcId="{2DB4B62E-77E1-4B6C-A574-F237EAABEA51}" destId="{1F12AD36-9C19-48FF-9DF3-AA341EE859A0}" srcOrd="1" destOrd="0" presId="urn:microsoft.com/office/officeart/2005/8/layout/hList3"/>
    <dgm:cxn modelId="{B648016C-9664-4DD6-BB11-93AE26353EC9}" type="presParOf" srcId="{1F12AD36-9C19-48FF-9DF3-AA341EE859A0}" destId="{C6AC7A06-D55C-4782-AAA6-686CAFE4E7B9}" srcOrd="0" destOrd="0" presId="urn:microsoft.com/office/officeart/2005/8/layout/hList3"/>
    <dgm:cxn modelId="{344D009A-53FF-4243-B6B8-597E74FD311A}" type="presParOf" srcId="{1F12AD36-9C19-48FF-9DF3-AA341EE859A0}" destId="{317F7683-DDDE-4A37-ACF1-58DF0BFA89B8}" srcOrd="1" destOrd="0" presId="urn:microsoft.com/office/officeart/2005/8/layout/hList3"/>
    <dgm:cxn modelId="{4E025D12-5A46-46AD-9CD2-30E1E24CB763}" type="presParOf" srcId="{2DB4B62E-77E1-4B6C-A574-F237EAABEA51}" destId="{1EADCC43-409C-4FB9-98D2-782E963775AC}" srcOrd="2" destOrd="0" presId="urn:microsoft.com/office/officeart/2005/8/layout/h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n555.acars.ru/articles/pdd/1300/" TargetMode="External"/><Relationship Id="rId3" Type="http://schemas.openxmlformats.org/officeDocument/2006/relationships/hyperlink" Target="http://www.silvermedia.ru/index.php?newsid=8254" TargetMode="External"/><Relationship Id="rId7" Type="http://schemas.openxmlformats.org/officeDocument/2006/relationships/hyperlink" Target="http://www.topcareer.ru/db/tc/7FA5ABA2BF4F5DF7C32574AD0028D5CA/sem_material.html" TargetMode="External"/><Relationship Id="rId2" Type="http://schemas.openxmlformats.org/officeDocument/2006/relationships/hyperlink" Target="http://stepandstep.ua/catalog/learn-as/117036/kak-ne-popastsya-v-rasstavlennye-lovushki--i-sekonomit-v-supermarkete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bambooka.ru/user/panda_dawka/photo/6999/" TargetMode="External"/><Relationship Id="rId11" Type="http://schemas.openxmlformats.org/officeDocument/2006/relationships/hyperlink" Target="http://www.rosconcert.com/common/arc/story.php?id_cr=113&amp;id=624650" TargetMode="External"/><Relationship Id="rId5" Type="http://schemas.openxmlformats.org/officeDocument/2006/relationships/hyperlink" Target="http://pranagroup.ru/section/50/" TargetMode="External"/><Relationship Id="rId10" Type="http://schemas.openxmlformats.org/officeDocument/2006/relationships/hyperlink" Target="http://vikingfurer.beon.ru/5002-657-sergei-kurehin.zhtml" TargetMode="External"/><Relationship Id="rId4" Type="http://schemas.openxmlformats.org/officeDocument/2006/relationships/hyperlink" Target="http://www.wwww4.com/w1484/page13.htm" TargetMode="External"/><Relationship Id="rId9" Type="http://schemas.openxmlformats.org/officeDocument/2006/relationships/hyperlink" Target="http://www.baltinfo.ru/tags/ZAKS/2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1428737"/>
            <a:ext cx="6965304" cy="258532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Правоотношения</a:t>
            </a:r>
          </a:p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и </a:t>
            </a:r>
          </a:p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правонарушения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Покупать – право, а платить – обязанность.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 покупке товара мы можем выбирать, задавать вопросы, требовать документы – это наше субъектное право.</a:t>
            </a:r>
          </a:p>
          <a:p>
            <a:r>
              <a:rPr lang="ru-RU" dirty="0" smtClean="0"/>
              <a:t>Плата  за товар, который мы приобретаем – юридическая обязанность.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1857364"/>
            <a:ext cx="2965479" cy="26432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Владелец\Desktop\iCA3LS4C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857364"/>
            <a:ext cx="2980393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Дееспособность гражданина – это способность гражданина своими действиями приобретать и осуществлять гражданские права, создавать для себя гражданские обязанности и исполнять </a:t>
            </a:r>
            <a:r>
              <a:rPr lang="ru-RU" sz="2400" b="1" dirty="0" smtClean="0"/>
              <a:t>их.</a:t>
            </a:r>
            <a:endParaRPr lang="ru-RU" sz="2400" b="1" dirty="0"/>
          </a:p>
        </p:txBody>
      </p:sp>
      <p:pic>
        <p:nvPicPr>
          <p:cNvPr id="4099" name="Picture 3" descr="C:\Users\Владелец\Desktop\23-2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695406"/>
            <a:ext cx="7785834" cy="48768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Дееспособность несовершеннолетних: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Полностью </a:t>
            </a:r>
            <a:r>
              <a:rPr lang="ru-RU" dirty="0" smtClean="0">
                <a:solidFill>
                  <a:srgbClr val="FFC000"/>
                </a:solidFill>
              </a:rPr>
              <a:t>недееспособны</a:t>
            </a:r>
            <a:r>
              <a:rPr lang="ru-RU" dirty="0" smtClean="0"/>
              <a:t> – дети, не достигшие 14 лет;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Частичной дееспособностью </a:t>
            </a:r>
            <a:r>
              <a:rPr lang="ru-RU" dirty="0" smtClean="0"/>
              <a:t>обладают граждане с 14 до 18 лет;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Полная дееспособность </a:t>
            </a:r>
            <a:r>
              <a:rPr lang="ru-RU" dirty="0" smtClean="0"/>
              <a:t>наступает с 18 лет.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После 18 лет сохраняются некоторые возрастные ограничения</a:t>
            </a:r>
            <a:r>
              <a:rPr lang="ru-RU" dirty="0" smtClean="0"/>
              <a:t>, они касаются, в основном, политической сферы;</a:t>
            </a:r>
          </a:p>
          <a:p>
            <a:r>
              <a:rPr lang="ru-RU" dirty="0" smtClean="0"/>
              <a:t>Вторым фактором ограничения дееспособности являются </a:t>
            </a:r>
            <a:r>
              <a:rPr lang="ru-RU" dirty="0" smtClean="0">
                <a:solidFill>
                  <a:srgbClr val="FFC000"/>
                </a:solidFill>
              </a:rPr>
              <a:t>дефекты воли или сознания </a:t>
            </a:r>
            <a:r>
              <a:rPr lang="ru-RU" dirty="0" smtClean="0"/>
              <a:t>( только по решению суда).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Правоспособность -</a:t>
            </a:r>
            <a:r>
              <a:rPr lang="ru-RU" sz="3200" dirty="0" smtClean="0"/>
              <a:t> </a:t>
            </a:r>
            <a:r>
              <a:rPr lang="ru-RU" sz="3200" dirty="0" smtClean="0"/>
              <a:t>признанная государством способность физических лиц (граждан) и юридических лиц иметь права и нести обязанности, предусмотренные и допускаемые законом.</a:t>
            </a:r>
            <a:endParaRPr lang="ru-RU" sz="3200" dirty="0"/>
          </a:p>
        </p:txBody>
      </p:sp>
      <p:pic>
        <p:nvPicPr>
          <p:cNvPr id="5122" name="Picture 2" descr="C:\Users\Владелец\Desktop\57724413c85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571744"/>
            <a:ext cx="6096000" cy="3995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Прямая соединительная линия 41"/>
          <p:cNvCxnSpPr/>
          <p:nvPr/>
        </p:nvCxnSpPr>
        <p:spPr>
          <a:xfrm rot="5400000">
            <a:off x="7714478" y="5072074"/>
            <a:ext cx="429422" cy="79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</a:rPr>
              <a:t>Юридические факты – обстоятельства и поступки, которым закон придает юридическое значение.</a:t>
            </a:r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1428736"/>
            <a:ext cx="3143272" cy="135732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C000"/>
                </a:solidFill>
              </a:rPr>
              <a:t>действия </a:t>
            </a:r>
            <a:r>
              <a:rPr lang="ru-RU" sz="2000" b="1" dirty="0" smtClean="0">
                <a:solidFill>
                  <a:srgbClr val="FFC000"/>
                </a:solidFill>
              </a:rPr>
              <a:t>(отношения, возникшие по воле субъекта)</a:t>
            </a:r>
            <a:endParaRPr lang="ru-RU" sz="2000" b="1" dirty="0">
              <a:solidFill>
                <a:srgbClr val="FFC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4876" y="1428736"/>
            <a:ext cx="3143272" cy="120015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C000"/>
                </a:solidFill>
              </a:rPr>
              <a:t>События </a:t>
            </a:r>
          </a:p>
          <a:p>
            <a:pPr algn="ctr"/>
            <a:r>
              <a:rPr lang="ru-RU" sz="2000" b="1" dirty="0" smtClean="0">
                <a:solidFill>
                  <a:srgbClr val="FFC000"/>
                </a:solidFill>
              </a:rPr>
              <a:t>(отношения, возникшие помимо воли субъекта)</a:t>
            </a:r>
            <a:endParaRPr lang="ru-RU" sz="4000" b="1" dirty="0">
              <a:solidFill>
                <a:srgbClr val="FFC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57554" y="4000504"/>
            <a:ext cx="2500330" cy="9144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C000"/>
                </a:solidFill>
              </a:rPr>
              <a:t>Юридические поступки</a:t>
            </a:r>
            <a:endParaRPr lang="ru-RU" sz="2000" b="1" dirty="0">
              <a:solidFill>
                <a:srgbClr val="FFC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57554" y="2857496"/>
            <a:ext cx="2500330" cy="9144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Юридические акты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15074" y="2857496"/>
            <a:ext cx="2500330" cy="9144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абсолютные</a:t>
            </a:r>
            <a:endParaRPr lang="ru-RU" sz="2400" b="1" dirty="0">
              <a:solidFill>
                <a:srgbClr val="FFC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86512" y="4143380"/>
            <a:ext cx="2500330" cy="9144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относительные</a:t>
            </a:r>
            <a:endParaRPr lang="ru-RU" sz="2400" b="1" dirty="0">
              <a:solidFill>
                <a:srgbClr val="FFC000"/>
              </a:solidFill>
            </a:endParaRPr>
          </a:p>
        </p:txBody>
      </p:sp>
      <p:cxnSp>
        <p:nvCxnSpPr>
          <p:cNvPr id="13" name="Соединительная линия уступом 12"/>
          <p:cNvCxnSpPr/>
          <p:nvPr/>
        </p:nvCxnSpPr>
        <p:spPr>
          <a:xfrm flipV="1">
            <a:off x="2214546" y="3214686"/>
            <a:ext cx="1214446" cy="357190"/>
          </a:xfrm>
          <a:prstGeom prst="bentConnector3">
            <a:avLst>
              <a:gd name="adj1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/>
          <p:nvPr/>
        </p:nvCxnSpPr>
        <p:spPr>
          <a:xfrm>
            <a:off x="1928794" y="4286256"/>
            <a:ext cx="1500198" cy="428628"/>
          </a:xfrm>
          <a:prstGeom prst="bentConnector3">
            <a:avLst>
              <a:gd name="adj1" fmla="val 57058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оединительная линия уступом 24"/>
          <p:cNvCxnSpPr>
            <a:stCxn id="4" idx="1"/>
          </p:cNvCxnSpPr>
          <p:nvPr/>
        </p:nvCxnSpPr>
        <p:spPr>
          <a:xfrm rot="10800000" flipV="1">
            <a:off x="428596" y="2107397"/>
            <a:ext cx="642942" cy="2893238"/>
          </a:xfrm>
          <a:prstGeom prst="bentConnector2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7929586" y="5286388"/>
            <a:ext cx="107157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7678759" y="3964785"/>
            <a:ext cx="2644000" cy="79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7715272" y="2643182"/>
            <a:ext cx="1285884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714348" y="3500438"/>
            <a:ext cx="2500330" cy="9144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правомерные</a:t>
            </a:r>
            <a:endParaRPr lang="ru-RU" sz="2400" b="1" dirty="0">
              <a:solidFill>
                <a:srgbClr val="FFC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4929198"/>
            <a:ext cx="2500330" cy="9144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неправомерные</a:t>
            </a:r>
            <a:endParaRPr lang="ru-RU" sz="2400" b="1" dirty="0">
              <a:solidFill>
                <a:srgbClr val="FFC0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714480" y="5929329"/>
            <a:ext cx="65722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Приведите примеры.</a:t>
            </a:r>
            <a:endParaRPr lang="ru-RU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 rot="5400000">
            <a:off x="1714481" y="3143247"/>
            <a:ext cx="714380" cy="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Юридические действия.</a:t>
            </a:r>
            <a:br>
              <a:rPr lang="ru-RU" dirty="0" smtClean="0"/>
            </a:br>
            <a:r>
              <a:rPr lang="ru-RU" dirty="0" smtClean="0">
                <a:solidFill>
                  <a:srgbClr val="FFC000"/>
                </a:solidFill>
              </a:rPr>
              <a:t>Правомерные: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Юридические акты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20" y="2285991"/>
            <a:ext cx="3286148" cy="3840171"/>
          </a:xfrm>
        </p:spPr>
        <p:txBody>
          <a:bodyPr/>
          <a:lstStyle/>
          <a:p>
            <a:r>
              <a:rPr lang="ru-RU" b="1" dirty="0" smtClean="0"/>
              <a:t>Административные или судебные акты, сделки и судебные решения, устанавливающие права и обязанности.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Юридические поступки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500694" y="2174874"/>
            <a:ext cx="3186106" cy="4254521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Действия, влекущие за собой гражданско-правовые последствия при достижении результата безотносительно от направленности воли лица, совершающего юридический поступок.</a:t>
            </a:r>
            <a:endParaRPr lang="ru-RU" b="1" dirty="0"/>
          </a:p>
        </p:txBody>
      </p:sp>
      <p:pic>
        <p:nvPicPr>
          <p:cNvPr id="7170" name="Picture 2" descr="C:\Users\Владелец\Desktop\a_5d9e08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357430"/>
            <a:ext cx="1905000" cy="4086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Юридические действия.</a:t>
            </a:r>
            <a:br>
              <a:rPr lang="ru-RU" dirty="0" smtClean="0"/>
            </a:br>
            <a:r>
              <a:rPr lang="ru-RU" dirty="0" smtClean="0">
                <a:solidFill>
                  <a:srgbClr val="FFC000"/>
                </a:solidFill>
              </a:rPr>
              <a:t>Неправомерные (нарушающие нормы права):</a:t>
            </a:r>
            <a:endParaRPr lang="ru-RU" dirty="0"/>
          </a:p>
        </p:txBody>
      </p:sp>
      <p:pic>
        <p:nvPicPr>
          <p:cNvPr id="10242" name="Picture 2" descr="C:\Users\Владелец\Desktop\000eetd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3116"/>
            <a:ext cx="7699400" cy="4402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C000"/>
                </a:solidFill>
              </a:rPr>
              <a:t>Открытие Америки – юридический факт.</a:t>
            </a:r>
            <a:endParaRPr lang="ru-RU" sz="3600" b="1" dirty="0">
              <a:solidFill>
                <a:srgbClr val="FFC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071546"/>
            <a:ext cx="7643866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Америку открывали несколько раз : викинги, Христофор Колумб, </a:t>
            </a:r>
            <a:r>
              <a:rPr lang="ru-RU" sz="2800" b="1" dirty="0" err="1" smtClean="0">
                <a:solidFill>
                  <a:srgbClr val="FFC000"/>
                </a:solidFill>
              </a:rPr>
              <a:t>Америго</a:t>
            </a:r>
            <a:r>
              <a:rPr lang="ru-RU" sz="2800" b="1" dirty="0" smtClean="0">
                <a:solidFill>
                  <a:srgbClr val="FFC000"/>
                </a:solidFill>
              </a:rPr>
              <a:t> </a:t>
            </a:r>
            <a:r>
              <a:rPr lang="ru-RU" sz="2800" b="1" dirty="0" err="1" smtClean="0">
                <a:solidFill>
                  <a:srgbClr val="FFC000"/>
                </a:solidFill>
              </a:rPr>
              <a:t>Веспуччи</a:t>
            </a:r>
            <a:r>
              <a:rPr lang="ru-RU" sz="2800" b="1" dirty="0" smtClean="0">
                <a:solidFill>
                  <a:srgbClr val="FFC000"/>
                </a:solidFill>
              </a:rPr>
              <a:t>. Все они совершили юридический поступок.</a:t>
            </a:r>
          </a:p>
        </p:txBody>
      </p:sp>
      <p:pic>
        <p:nvPicPr>
          <p:cNvPr id="8194" name="Picture 2" descr="C:\Users\Владелец\Desktop\vik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928934"/>
            <a:ext cx="1571625" cy="2085975"/>
          </a:xfrm>
          <a:prstGeom prst="rect">
            <a:avLst/>
          </a:prstGeom>
          <a:noFill/>
        </p:spPr>
      </p:pic>
      <p:pic>
        <p:nvPicPr>
          <p:cNvPr id="8195" name="Picture 3" descr="C:\Users\Владелец\Desktop\ko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571744"/>
            <a:ext cx="1928826" cy="2714644"/>
          </a:xfrm>
          <a:prstGeom prst="rect">
            <a:avLst/>
          </a:prstGeom>
          <a:noFill/>
        </p:spPr>
      </p:pic>
      <p:pic>
        <p:nvPicPr>
          <p:cNvPr id="8196" name="Picture 4" descr="C:\Users\Владелец\Desktop\0b0171344309ce2290d3df9824fb577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3000372"/>
            <a:ext cx="1696643" cy="226219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357290" y="5643578"/>
            <a:ext cx="6286544" cy="9144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Но юридический акт открытия зафиксировал только </a:t>
            </a:r>
            <a:r>
              <a:rPr lang="ru-RU" sz="2400" b="1" dirty="0" err="1" smtClean="0">
                <a:solidFill>
                  <a:srgbClr val="FFC000"/>
                </a:solidFill>
              </a:rPr>
              <a:t>Америго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Веспуччи</a:t>
            </a:r>
            <a:r>
              <a:rPr lang="ru-RU" sz="2400" b="1" dirty="0" smtClean="0">
                <a:solidFill>
                  <a:srgbClr val="FFC000"/>
                </a:solidFill>
              </a:rPr>
              <a:t>.</a:t>
            </a:r>
            <a:endParaRPr lang="ru-RU" sz="2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События подразделяются на абсолютные и относительные.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FFC000"/>
                </a:solidFill>
              </a:rPr>
              <a:t>Абсолютные события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- такие </a:t>
            </a:r>
            <a:r>
              <a:rPr lang="ru-RU" sz="2000" b="1" dirty="0" smtClean="0"/>
              <a:t>явления, возникновение и развитие которых не связаны с волевой деятельностью субъектов. </a:t>
            </a:r>
            <a:endParaRPr lang="ru-RU" sz="2000" b="1" dirty="0" smtClean="0"/>
          </a:p>
          <a:p>
            <a:r>
              <a:rPr lang="ru-RU" sz="2000" b="1" dirty="0" smtClean="0"/>
              <a:t>К </a:t>
            </a:r>
            <a:r>
              <a:rPr lang="ru-RU" sz="2000" b="1" dirty="0" smtClean="0"/>
              <a:t>их числу относятся стихийные бедствия и другие природные явления.</a:t>
            </a:r>
            <a:endParaRPr lang="ru-RU" sz="20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Относительные события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- </a:t>
            </a:r>
            <a:r>
              <a:rPr lang="ru-RU" b="1" dirty="0" smtClean="0"/>
              <a:t>такие явления, которые возникают по воле субъектов, но развиваются и проистекают независимо от их воли. </a:t>
            </a:r>
            <a:endParaRPr lang="ru-RU" b="1" dirty="0" smtClean="0"/>
          </a:p>
          <a:p>
            <a:r>
              <a:rPr lang="ru-RU" b="1" dirty="0" smtClean="0"/>
              <a:t>Так</a:t>
            </a:r>
            <a:r>
              <a:rPr lang="ru-RU" b="1" dirty="0" smtClean="0"/>
              <a:t>, смерть убитого есть относительное событие, ибо само событие (смерть) возникло в результате волевых действий убийцы, но одновременно это событие (смерть) явилось следствием патологических изменений в организме потерпевшего, уже не зависящих от воли убийцы</a:t>
            </a:r>
            <a:endParaRPr lang="ru-RU" b="1" dirty="0"/>
          </a:p>
        </p:txBody>
      </p:sp>
      <p:pic>
        <p:nvPicPr>
          <p:cNvPr id="9218" name="Picture 2" descr="C:\Users\Владелец\Desktop\3482CF03-C126-49FA-B7EC-395DF00CC6C5_mw800_mh600_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643446"/>
            <a:ext cx="3309936" cy="19824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500307"/>
            <a:ext cx="65722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http://stepandstep.ua/catalog/learn-as/117036/kak-ne-popastsya-v-rasstavlennye-lovushki--i-sekonomit-v-supermarkete.html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http://www.silvermedia.ru/index.php?newsid=8254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http://www.wwww4.com/w1484/page13.htm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http://pranagroup.ru/section/50/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http://bambooka.ru/user/panda_dawka/photo/6999</a:t>
            </a:r>
            <a:r>
              <a:rPr lang="en-US" dirty="0" smtClean="0">
                <a:hlinkClick r:id="rId6"/>
              </a:rPr>
              <a:t>/</a:t>
            </a:r>
            <a:endParaRPr lang="ru-RU" dirty="0" smtClean="0"/>
          </a:p>
          <a:p>
            <a:r>
              <a:rPr lang="en-US" dirty="0" smtClean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www.topcareer.ru/db/tc/7FA5ABA2BF4F5DF7C32574AD0028D5CA/sem_material.html</a:t>
            </a:r>
            <a:endParaRPr lang="ru-RU" dirty="0" smtClean="0"/>
          </a:p>
          <a:p>
            <a:r>
              <a:rPr lang="en-US" dirty="0" smtClean="0">
                <a:hlinkClick r:id="rId8"/>
              </a:rPr>
              <a:t>http://n555.acars.ru/articles/pdd/1300</a:t>
            </a:r>
            <a:r>
              <a:rPr lang="en-US" dirty="0" smtClean="0">
                <a:hlinkClick r:id="rId8"/>
              </a:rPr>
              <a:t>/</a:t>
            </a:r>
            <a:endParaRPr lang="ru-RU" dirty="0" smtClean="0"/>
          </a:p>
          <a:p>
            <a:r>
              <a:rPr lang="en-US" dirty="0" smtClean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www.baltinfo.ru/tags/ZAKS/23</a:t>
            </a:r>
            <a:endParaRPr lang="ru-RU" dirty="0" smtClean="0"/>
          </a:p>
          <a:p>
            <a:r>
              <a:rPr lang="en-US" dirty="0" smtClean="0">
                <a:hlinkClick r:id="rId10"/>
              </a:rPr>
              <a:t>http://</a:t>
            </a:r>
            <a:r>
              <a:rPr lang="en-US" dirty="0" smtClean="0">
                <a:hlinkClick r:id="rId10"/>
              </a:rPr>
              <a:t>vikingfurer.beon.ru/5002-657-sergei-kurehin.zhtml</a:t>
            </a:r>
            <a:endParaRPr lang="ru-RU" dirty="0" smtClean="0"/>
          </a:p>
          <a:p>
            <a:r>
              <a:rPr lang="en-US" dirty="0" smtClean="0">
                <a:hlinkClick r:id="rId11"/>
              </a:rPr>
              <a:t>http://</a:t>
            </a:r>
            <a:r>
              <a:rPr lang="en-US" dirty="0" smtClean="0">
                <a:hlinkClick r:id="rId11"/>
              </a:rPr>
              <a:t>www.rosconcert.com/common/arc/story.php?id_cr=113&amp;id=624650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937" t="5249" r="3937" b="4199"/>
          <a:stretch>
            <a:fillRect/>
          </a:stretch>
        </p:blipFill>
        <p:spPr bwMode="auto">
          <a:xfrm>
            <a:off x="857224" y="785794"/>
            <a:ext cx="7504508" cy="5532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000364" y="1071546"/>
            <a:ext cx="4857784" cy="9144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Что характеризует правоотношения?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428605"/>
            <a:ext cx="87868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Правоотношения – это урегулированные</a:t>
            </a:r>
          </a:p>
          <a:p>
            <a:pPr algn="ctr"/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Правом и находящиеся </a:t>
            </a:r>
            <a:r>
              <a:rPr lang="ru-RU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Под охраной государства</a:t>
            </a:r>
          </a:p>
          <a:p>
            <a:pPr algn="ctr"/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Общественные отношения.</a:t>
            </a:r>
            <a:endParaRPr lang="ru-RU" sz="2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 descr="C:\Users\Владелец\Desktop\dogov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621" y="2071678"/>
            <a:ext cx="2489637" cy="2071702"/>
          </a:xfrm>
          <a:prstGeom prst="rect">
            <a:avLst/>
          </a:prstGeom>
          <a:noFill/>
        </p:spPr>
      </p:pic>
      <p:pic>
        <p:nvPicPr>
          <p:cNvPr id="1027" name="Picture 3" descr="C:\Users\Владелец\Desktop\10006202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4000504"/>
            <a:ext cx="1642842" cy="2686047"/>
          </a:xfrm>
          <a:prstGeom prst="rect">
            <a:avLst/>
          </a:prstGeom>
          <a:noFill/>
        </p:spPr>
      </p:pic>
      <p:pic>
        <p:nvPicPr>
          <p:cNvPr id="1028" name="Picture 4" descr="C:\Users\Владелец\Desktop\1250014225_pa3610000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1643050"/>
            <a:ext cx="1672942" cy="2362193"/>
          </a:xfrm>
          <a:prstGeom prst="rect">
            <a:avLst/>
          </a:prstGeom>
          <a:noFill/>
        </p:spPr>
      </p:pic>
      <p:pic>
        <p:nvPicPr>
          <p:cNvPr id="1029" name="Picture 5" descr="C:\Users\Владелец\Desktop\132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4357693"/>
            <a:ext cx="3214710" cy="211616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714612" y="2000240"/>
            <a:ext cx="39290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C000"/>
                </a:solidFill>
              </a:rPr>
              <a:t>Договор на оказание услуг</a:t>
            </a:r>
          </a:p>
          <a:p>
            <a:r>
              <a:rPr lang="ru-RU" sz="2400" b="1" i="1" dirty="0" smtClean="0">
                <a:solidFill>
                  <a:srgbClr val="FFC000"/>
                </a:solidFill>
              </a:rPr>
              <a:t>Договор купли-продажи</a:t>
            </a:r>
          </a:p>
          <a:p>
            <a:r>
              <a:rPr lang="ru-RU" sz="2400" b="1" i="1" dirty="0" smtClean="0">
                <a:solidFill>
                  <a:srgbClr val="FFC000"/>
                </a:solidFill>
              </a:rPr>
              <a:t>Дарение</a:t>
            </a:r>
          </a:p>
          <a:p>
            <a:r>
              <a:rPr lang="ru-RU" sz="2400" b="1" i="1" dirty="0" smtClean="0">
                <a:solidFill>
                  <a:srgbClr val="FFC000"/>
                </a:solidFill>
              </a:rPr>
              <a:t>Наследование</a:t>
            </a:r>
          </a:p>
          <a:p>
            <a:r>
              <a:rPr lang="ru-RU" sz="2400" b="1" i="1" dirty="0" smtClean="0">
                <a:solidFill>
                  <a:srgbClr val="FFC000"/>
                </a:solidFill>
              </a:rPr>
              <a:t>Вступление в брак</a:t>
            </a:r>
          </a:p>
          <a:p>
            <a:r>
              <a:rPr lang="ru-RU" sz="2400" b="1" i="1" dirty="0" smtClean="0">
                <a:solidFill>
                  <a:srgbClr val="FFC000"/>
                </a:solidFill>
              </a:rPr>
              <a:t>Трудоустройство</a:t>
            </a:r>
          </a:p>
          <a:p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1030" name="Picture 6" descr="C:\Users\Владелец\Desktop\iCARRRFC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44" y="4714884"/>
            <a:ext cx="1714512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357167"/>
            <a:ext cx="850112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Государство – обязательный и полноправный</a:t>
            </a:r>
          </a:p>
          <a:p>
            <a:pPr algn="ctr"/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Участник любых правоотношений.</a:t>
            </a:r>
            <a:endParaRPr lang="ru-RU" sz="2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214282" y="1397000"/>
          <a:ext cx="7000924" cy="3032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C:\Users\Владелец\Desktop\iCA5EPJAX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29520" y="2285992"/>
            <a:ext cx="1209675" cy="1428750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928662" y="4786322"/>
            <a:ext cx="7072362" cy="164307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Если общественные отношения соответствуют принятым в обществе законодательно закрепленным нормам, государство избегает активно вмешиваться в них.</a:t>
            </a:r>
            <a:endParaRPr lang="ru-RU" sz="2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Документальное оформление общественных отношений предусмотрено для наиболее важных сфер.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5972188" cy="4054485"/>
          </a:xfrm>
        </p:spPr>
        <p:txBody>
          <a:bodyPr/>
          <a:lstStyle/>
          <a:p>
            <a:r>
              <a:rPr lang="ru-RU" dirty="0" smtClean="0"/>
              <a:t>Свидетельство о рождении;</a:t>
            </a:r>
          </a:p>
          <a:p>
            <a:r>
              <a:rPr lang="ru-RU" dirty="0" smtClean="0"/>
              <a:t>Паспорт;</a:t>
            </a:r>
          </a:p>
          <a:p>
            <a:r>
              <a:rPr lang="ru-RU" dirty="0" smtClean="0"/>
              <a:t>Аттестат;</a:t>
            </a:r>
          </a:p>
          <a:p>
            <a:r>
              <a:rPr lang="ru-RU" dirty="0" smtClean="0"/>
              <a:t>Оформление трудовой книжки;</a:t>
            </a:r>
          </a:p>
          <a:p>
            <a:r>
              <a:rPr lang="ru-RU" dirty="0" smtClean="0"/>
              <a:t>Свидетельство о браке;</a:t>
            </a:r>
          </a:p>
          <a:p>
            <a:r>
              <a:rPr lang="ru-RU" dirty="0" smtClean="0"/>
              <a:t>Свидетельство о смерти.</a:t>
            </a:r>
            <a:endParaRPr lang="ru-RU" dirty="0"/>
          </a:p>
        </p:txBody>
      </p:sp>
      <p:pic>
        <p:nvPicPr>
          <p:cNvPr id="3075" name="Picture 3" descr="C:\Users\Владелец\Desktop\89c38dcfa9de2c7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2285992"/>
            <a:ext cx="2625347" cy="3714776"/>
          </a:xfrm>
          <a:prstGeom prst="rect">
            <a:avLst/>
          </a:prstGeom>
          <a:noFill/>
        </p:spPr>
      </p:pic>
      <p:sp>
        <p:nvSpPr>
          <p:cNvPr id="6" name="Прямоугольная выноска 5"/>
          <p:cNvSpPr/>
          <p:nvPr/>
        </p:nvSpPr>
        <p:spPr>
          <a:xfrm>
            <a:off x="2928926" y="2643182"/>
            <a:ext cx="2000264" cy="2214578"/>
          </a:xfrm>
          <a:prstGeom prst="wedgeRectCallout">
            <a:avLst>
              <a:gd name="adj1" fmla="val 86332"/>
              <a:gd name="adj2" fmla="val -100605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В случае нарушения прав кого-либо из участников правоотношений вмешивается государство</a:t>
            </a:r>
            <a:endParaRPr lang="ru-RU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7" y="285729"/>
            <a:ext cx="821537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Приведите примеры</a:t>
            </a:r>
          </a:p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правоотношений не подлежащих регулированию со стороны государства.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098" name="Picture 2" descr="C:\Users\Владелец\Desktop\1276332428_1265527538_d-37.jpg"/>
          <p:cNvPicPr>
            <a:picLocks noChangeAspect="1" noChangeArrowheads="1"/>
          </p:cNvPicPr>
          <p:nvPr/>
        </p:nvPicPr>
        <p:blipFill>
          <a:blip r:embed="rId2"/>
          <a:srcRect b="8399"/>
          <a:stretch>
            <a:fillRect/>
          </a:stretch>
        </p:blipFill>
        <p:spPr bwMode="auto">
          <a:xfrm>
            <a:off x="1857356" y="624567"/>
            <a:ext cx="5286412" cy="5461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2" name="Схема 1"/>
          <p:cNvGraphicFramePr/>
          <p:nvPr/>
        </p:nvGraphicFramePr>
        <p:xfrm>
          <a:off x="428596" y="1500174"/>
          <a:ext cx="8286808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</a:rPr>
              <a:t>Правоотношения могут возникнуть лишь при наличии двух или более субъектов.</a:t>
            </a:r>
            <a:endParaRPr lang="ru-RU" sz="2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Объекты правоотношений </a:t>
            </a:r>
            <a:r>
              <a:rPr lang="ru-RU" dirty="0" smtClean="0"/>
              <a:t>– общественные отношения во всем их многообразии.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4757742" cy="4054485"/>
          </a:xfrm>
        </p:spPr>
        <p:txBody>
          <a:bodyPr/>
          <a:lstStyle/>
          <a:p>
            <a:r>
              <a:rPr lang="ru-RU" dirty="0" smtClean="0"/>
              <a:t>Конкретная жизненная ситуация;</a:t>
            </a:r>
          </a:p>
          <a:p>
            <a:r>
              <a:rPr lang="ru-RU" dirty="0" smtClean="0"/>
              <a:t>Поведение и действия участников правоотношений;</a:t>
            </a:r>
          </a:p>
          <a:p>
            <a:r>
              <a:rPr lang="ru-RU" dirty="0" smtClean="0"/>
              <a:t>Материальные блага;</a:t>
            </a:r>
          </a:p>
          <a:p>
            <a:r>
              <a:rPr lang="ru-RU" dirty="0" smtClean="0"/>
              <a:t>Духовные блага.</a:t>
            </a:r>
          </a:p>
          <a:p>
            <a:endParaRPr lang="ru-RU" dirty="0"/>
          </a:p>
        </p:txBody>
      </p:sp>
      <p:pic>
        <p:nvPicPr>
          <p:cNvPr id="1026" name="Picture 2" descr="C:\Users\Владелец\Desktop\7efe6b770cfc88214834c30f4ffa9097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357430"/>
            <a:ext cx="3571869" cy="38623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Права и обязанности участников правоотношений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393822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Субъектное право </a:t>
            </a:r>
            <a:r>
              <a:rPr lang="ru-RU" dirty="0" smtClean="0"/>
              <a:t>– возможное допускаемое поведение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1465259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Юридическая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 обязанность </a:t>
            </a:r>
            <a:r>
              <a:rPr lang="ru-RU" dirty="0" smtClean="0"/>
              <a:t>– требуемое поведение</a:t>
            </a:r>
            <a:endParaRPr lang="ru-RU" dirty="0"/>
          </a:p>
        </p:txBody>
      </p:sp>
      <p:pic>
        <p:nvPicPr>
          <p:cNvPr id="9" name="Picture 2" descr="C:\Users\Владелец\Desktop\iCAYH71B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00535" y="3143250"/>
            <a:ext cx="3930755" cy="2982913"/>
          </a:xfrm>
          <a:prstGeom prst="rect">
            <a:avLst/>
          </a:prstGeom>
          <a:noFill/>
        </p:spPr>
      </p:pic>
      <p:pic>
        <p:nvPicPr>
          <p:cNvPr id="2051" name="Picture 3" descr="C:\Users\Владелец\Desktop\297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78583" y="3143248"/>
            <a:ext cx="4007665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599</Words>
  <PresentationFormat>Экран (4:3)</PresentationFormat>
  <Paragraphs>100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Документальное оформление общественных отношений предусмотрено для наиболее важных сфер.</vt:lpstr>
      <vt:lpstr>Слайд 6</vt:lpstr>
      <vt:lpstr>Правоотношения могут возникнуть лишь при наличии двух или более субъектов.</vt:lpstr>
      <vt:lpstr>Объекты правоотношений – общественные отношения во всем их многообразии.</vt:lpstr>
      <vt:lpstr>Права и обязанности участников правоотношений</vt:lpstr>
      <vt:lpstr>Покупать – право, а платить – обязанность.</vt:lpstr>
      <vt:lpstr>Дееспособность гражданина – это способность гражданина своими действиями приобретать и осуществлять гражданские права, создавать для себя гражданские обязанности и исполнять их.</vt:lpstr>
      <vt:lpstr>Дееспособность несовершеннолетних:</vt:lpstr>
      <vt:lpstr>Правоспособность - признанная государством способность физических лиц (граждан) и юридических лиц иметь права и нести обязанности, предусмотренные и допускаемые законом.</vt:lpstr>
      <vt:lpstr>Юридические факты – обстоятельства и поступки, которым закон придает юридическое значение.</vt:lpstr>
      <vt:lpstr>Юридические действия. Правомерные:</vt:lpstr>
      <vt:lpstr>Юридические действия. Неправомерные (нарушающие нормы права):</vt:lpstr>
      <vt:lpstr>Открытие Америки – юридический факт.</vt:lpstr>
      <vt:lpstr>События подразделяются на абсолютные и относительные.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Владелец</cp:lastModifiedBy>
  <cp:revision>19</cp:revision>
  <dcterms:created xsi:type="dcterms:W3CDTF">2011-05-20T18:23:30Z</dcterms:created>
  <dcterms:modified xsi:type="dcterms:W3CDTF">2011-05-22T15:47:01Z</dcterms:modified>
</cp:coreProperties>
</file>