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59" r:id="rId4"/>
    <p:sldId id="257" r:id="rId5"/>
    <p:sldId id="278" r:id="rId6"/>
    <p:sldId id="279" r:id="rId7"/>
    <p:sldId id="280" r:id="rId8"/>
    <p:sldId id="260" r:id="rId9"/>
    <p:sldId id="261" r:id="rId10"/>
    <p:sldId id="258"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81"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35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EA3D59-F540-41E5-B148-A6F7350ACDAE}" type="doc">
      <dgm:prSet loTypeId="urn:microsoft.com/office/officeart/2005/8/layout/hProcess9" loCatId="process" qsTypeId="urn:microsoft.com/office/officeart/2005/8/quickstyle/simple1" qsCatId="simple" csTypeId="urn:microsoft.com/office/officeart/2005/8/colors/accent1_2" csCatId="accent1" phldr="1"/>
      <dgm:spPr/>
    </dgm:pt>
    <dgm:pt modelId="{CE4C65A8-5FA5-4540-9720-E5785F7A471A}">
      <dgm:prSet phldrT="[Текст]" custT="1"/>
      <dgm:spPr>
        <a:solidFill>
          <a:schemeClr val="accent2"/>
        </a:solidFill>
      </dgm:spPr>
      <dgm:t>
        <a:bodyPr/>
        <a:lstStyle/>
        <a:p>
          <a:r>
            <a:rPr lang="ru-RU" sz="2800" b="1" dirty="0" smtClean="0">
              <a:solidFill>
                <a:schemeClr val="tx1"/>
              </a:solidFill>
            </a:rPr>
            <a:t>Идея мировой революции</a:t>
          </a:r>
          <a:endParaRPr lang="ru-RU" sz="2800" b="1" dirty="0">
            <a:solidFill>
              <a:schemeClr val="tx1"/>
            </a:solidFill>
          </a:endParaRPr>
        </a:p>
      </dgm:t>
    </dgm:pt>
    <dgm:pt modelId="{19720F9A-CF89-40C6-8B5D-EAD50E4836B7}" type="parTrans" cxnId="{578BE554-C95E-45E7-A11B-7E6E25A392A9}">
      <dgm:prSet/>
      <dgm:spPr/>
      <dgm:t>
        <a:bodyPr/>
        <a:lstStyle/>
        <a:p>
          <a:endParaRPr lang="ru-RU"/>
        </a:p>
      </dgm:t>
    </dgm:pt>
    <dgm:pt modelId="{2BA2B91F-98DA-4E08-BC1E-B7237EE8D196}" type="sibTrans" cxnId="{578BE554-C95E-45E7-A11B-7E6E25A392A9}">
      <dgm:prSet/>
      <dgm:spPr/>
      <dgm:t>
        <a:bodyPr/>
        <a:lstStyle/>
        <a:p>
          <a:endParaRPr lang="ru-RU"/>
        </a:p>
      </dgm:t>
    </dgm:pt>
    <dgm:pt modelId="{C416EE6A-AFAC-440F-88BA-73E4FDE78A38}">
      <dgm:prSet phldrT="[Текст]" custT="1"/>
      <dgm:spPr>
        <a:solidFill>
          <a:schemeClr val="accent2"/>
        </a:solidFill>
      </dgm:spPr>
      <dgm:t>
        <a:bodyPr/>
        <a:lstStyle/>
        <a:p>
          <a:r>
            <a:rPr lang="ru-RU" sz="2400" b="1" dirty="0" smtClean="0">
              <a:solidFill>
                <a:schemeClr val="tx1"/>
              </a:solidFill>
            </a:rPr>
            <a:t>идея революционной войны</a:t>
          </a:r>
          <a:endParaRPr lang="ru-RU" sz="2400" b="1" dirty="0">
            <a:solidFill>
              <a:schemeClr val="tx1"/>
            </a:solidFill>
          </a:endParaRPr>
        </a:p>
      </dgm:t>
    </dgm:pt>
    <dgm:pt modelId="{AE499E62-0D1B-4861-A285-34BF5C3798B8}" type="parTrans" cxnId="{039DF97E-75A1-4B1E-A590-DDE38FF7A20B}">
      <dgm:prSet/>
      <dgm:spPr/>
      <dgm:t>
        <a:bodyPr/>
        <a:lstStyle/>
        <a:p>
          <a:endParaRPr lang="ru-RU"/>
        </a:p>
      </dgm:t>
    </dgm:pt>
    <dgm:pt modelId="{3D685136-81A4-486A-97F2-D03C127CBE8D}" type="sibTrans" cxnId="{039DF97E-75A1-4B1E-A590-DDE38FF7A20B}">
      <dgm:prSet/>
      <dgm:spPr/>
      <dgm:t>
        <a:bodyPr/>
        <a:lstStyle/>
        <a:p>
          <a:endParaRPr lang="ru-RU"/>
        </a:p>
      </dgm:t>
    </dgm:pt>
    <dgm:pt modelId="{48ACF527-CF20-47E1-9FAF-8D2533E431F1}">
      <dgm:prSet phldrT="[Текст]"/>
      <dgm:spPr>
        <a:solidFill>
          <a:schemeClr val="accent2"/>
        </a:solidFill>
      </dgm:spPr>
      <dgm:t>
        <a:bodyPr/>
        <a:lstStyle/>
        <a:p>
          <a:r>
            <a:rPr lang="ru-RU" b="1" dirty="0" smtClean="0">
              <a:solidFill>
                <a:schemeClr val="tx1"/>
              </a:solidFill>
            </a:rPr>
            <a:t>поддержка пролетариата других  стран</a:t>
          </a:r>
          <a:endParaRPr lang="ru-RU" b="1" dirty="0">
            <a:solidFill>
              <a:schemeClr val="tx1"/>
            </a:solidFill>
          </a:endParaRPr>
        </a:p>
      </dgm:t>
    </dgm:pt>
    <dgm:pt modelId="{C1CB8579-19ED-46B4-8DC5-ACF62EC63236}" type="parTrans" cxnId="{E0570E6D-B478-4708-B341-E2F8C5230C59}">
      <dgm:prSet/>
      <dgm:spPr/>
      <dgm:t>
        <a:bodyPr/>
        <a:lstStyle/>
        <a:p>
          <a:endParaRPr lang="ru-RU"/>
        </a:p>
      </dgm:t>
    </dgm:pt>
    <dgm:pt modelId="{8BF2B164-3E58-4B43-BDDB-F19C2FD1C334}" type="sibTrans" cxnId="{E0570E6D-B478-4708-B341-E2F8C5230C59}">
      <dgm:prSet/>
      <dgm:spPr/>
      <dgm:t>
        <a:bodyPr/>
        <a:lstStyle/>
        <a:p>
          <a:endParaRPr lang="ru-RU"/>
        </a:p>
      </dgm:t>
    </dgm:pt>
    <dgm:pt modelId="{B98B96BD-957F-4365-8290-8B30778F2670}" type="pres">
      <dgm:prSet presAssocID="{6DEA3D59-F540-41E5-B148-A6F7350ACDAE}" presName="CompostProcess" presStyleCnt="0">
        <dgm:presLayoutVars>
          <dgm:dir/>
          <dgm:resizeHandles val="exact"/>
        </dgm:presLayoutVars>
      </dgm:prSet>
      <dgm:spPr/>
    </dgm:pt>
    <dgm:pt modelId="{D07F5C5D-D2B3-4052-81F3-4185395CCE32}" type="pres">
      <dgm:prSet presAssocID="{6DEA3D59-F540-41E5-B148-A6F7350ACDAE}" presName="arrow" presStyleLbl="bgShp" presStyleIdx="0" presStyleCnt="1"/>
      <dgm:spPr/>
    </dgm:pt>
    <dgm:pt modelId="{FE1A00F5-3308-4A59-BDC7-A4D4D0CC64AF}" type="pres">
      <dgm:prSet presAssocID="{6DEA3D59-F540-41E5-B148-A6F7350ACDAE}" presName="linearProcess" presStyleCnt="0"/>
      <dgm:spPr/>
    </dgm:pt>
    <dgm:pt modelId="{F0EFA9BA-5F8B-47CB-9EDD-3A586E215B04}" type="pres">
      <dgm:prSet presAssocID="{CE4C65A8-5FA5-4540-9720-E5785F7A471A}" presName="textNode" presStyleLbl="node1" presStyleIdx="0" presStyleCnt="3">
        <dgm:presLayoutVars>
          <dgm:bulletEnabled val="1"/>
        </dgm:presLayoutVars>
      </dgm:prSet>
      <dgm:spPr/>
      <dgm:t>
        <a:bodyPr/>
        <a:lstStyle/>
        <a:p>
          <a:endParaRPr lang="ru-RU"/>
        </a:p>
      </dgm:t>
    </dgm:pt>
    <dgm:pt modelId="{18F9E155-A9CB-4B01-A4FB-4E21BA2B772C}" type="pres">
      <dgm:prSet presAssocID="{2BA2B91F-98DA-4E08-BC1E-B7237EE8D196}" presName="sibTrans" presStyleCnt="0"/>
      <dgm:spPr/>
    </dgm:pt>
    <dgm:pt modelId="{0DEC1820-8D24-4FF0-B23E-ED6A1F4F27E4}" type="pres">
      <dgm:prSet presAssocID="{C416EE6A-AFAC-440F-88BA-73E4FDE78A38}" presName="textNode" presStyleLbl="node1" presStyleIdx="1" presStyleCnt="3">
        <dgm:presLayoutVars>
          <dgm:bulletEnabled val="1"/>
        </dgm:presLayoutVars>
      </dgm:prSet>
      <dgm:spPr/>
      <dgm:t>
        <a:bodyPr/>
        <a:lstStyle/>
        <a:p>
          <a:endParaRPr lang="ru-RU"/>
        </a:p>
      </dgm:t>
    </dgm:pt>
    <dgm:pt modelId="{816D22DF-C159-4860-9AB9-94DF39DA7BD5}" type="pres">
      <dgm:prSet presAssocID="{3D685136-81A4-486A-97F2-D03C127CBE8D}" presName="sibTrans" presStyleCnt="0"/>
      <dgm:spPr/>
    </dgm:pt>
    <dgm:pt modelId="{8D8F5C46-E0BD-4B0A-89F6-37ED61289B61}" type="pres">
      <dgm:prSet presAssocID="{48ACF527-CF20-47E1-9FAF-8D2533E431F1}" presName="textNode" presStyleLbl="node1" presStyleIdx="2" presStyleCnt="3">
        <dgm:presLayoutVars>
          <dgm:bulletEnabled val="1"/>
        </dgm:presLayoutVars>
      </dgm:prSet>
      <dgm:spPr/>
      <dgm:t>
        <a:bodyPr/>
        <a:lstStyle/>
        <a:p>
          <a:endParaRPr lang="ru-RU"/>
        </a:p>
      </dgm:t>
    </dgm:pt>
  </dgm:ptLst>
  <dgm:cxnLst>
    <dgm:cxn modelId="{578BE554-C95E-45E7-A11B-7E6E25A392A9}" srcId="{6DEA3D59-F540-41E5-B148-A6F7350ACDAE}" destId="{CE4C65A8-5FA5-4540-9720-E5785F7A471A}" srcOrd="0" destOrd="0" parTransId="{19720F9A-CF89-40C6-8B5D-EAD50E4836B7}" sibTransId="{2BA2B91F-98DA-4E08-BC1E-B7237EE8D196}"/>
    <dgm:cxn modelId="{755FE46E-9D5A-45FA-9BFE-D3F5F2D65227}" type="presOf" srcId="{48ACF527-CF20-47E1-9FAF-8D2533E431F1}" destId="{8D8F5C46-E0BD-4B0A-89F6-37ED61289B61}" srcOrd="0" destOrd="0" presId="urn:microsoft.com/office/officeart/2005/8/layout/hProcess9"/>
    <dgm:cxn modelId="{E7981582-009E-4FD9-9CC1-442A12D81FBF}" type="presOf" srcId="{CE4C65A8-5FA5-4540-9720-E5785F7A471A}" destId="{F0EFA9BA-5F8B-47CB-9EDD-3A586E215B04}" srcOrd="0" destOrd="0" presId="urn:microsoft.com/office/officeart/2005/8/layout/hProcess9"/>
    <dgm:cxn modelId="{7E2F929D-964B-4FB3-85D2-8120E097B2B0}" type="presOf" srcId="{6DEA3D59-F540-41E5-B148-A6F7350ACDAE}" destId="{B98B96BD-957F-4365-8290-8B30778F2670}" srcOrd="0" destOrd="0" presId="urn:microsoft.com/office/officeart/2005/8/layout/hProcess9"/>
    <dgm:cxn modelId="{E0570E6D-B478-4708-B341-E2F8C5230C59}" srcId="{6DEA3D59-F540-41E5-B148-A6F7350ACDAE}" destId="{48ACF527-CF20-47E1-9FAF-8D2533E431F1}" srcOrd="2" destOrd="0" parTransId="{C1CB8579-19ED-46B4-8DC5-ACF62EC63236}" sibTransId="{8BF2B164-3E58-4B43-BDDB-F19C2FD1C334}"/>
    <dgm:cxn modelId="{023E2FD0-902D-49FA-951B-7B03E97ABF9F}" type="presOf" srcId="{C416EE6A-AFAC-440F-88BA-73E4FDE78A38}" destId="{0DEC1820-8D24-4FF0-B23E-ED6A1F4F27E4}" srcOrd="0" destOrd="0" presId="urn:microsoft.com/office/officeart/2005/8/layout/hProcess9"/>
    <dgm:cxn modelId="{039DF97E-75A1-4B1E-A590-DDE38FF7A20B}" srcId="{6DEA3D59-F540-41E5-B148-A6F7350ACDAE}" destId="{C416EE6A-AFAC-440F-88BA-73E4FDE78A38}" srcOrd="1" destOrd="0" parTransId="{AE499E62-0D1B-4861-A285-34BF5C3798B8}" sibTransId="{3D685136-81A4-486A-97F2-D03C127CBE8D}"/>
    <dgm:cxn modelId="{B58D88EE-CB2A-4FF7-A866-21F3AF744A73}" type="presParOf" srcId="{B98B96BD-957F-4365-8290-8B30778F2670}" destId="{D07F5C5D-D2B3-4052-81F3-4185395CCE32}" srcOrd="0" destOrd="0" presId="urn:microsoft.com/office/officeart/2005/8/layout/hProcess9"/>
    <dgm:cxn modelId="{B6E865BA-B9CE-4B49-B303-7DEE5F77459B}" type="presParOf" srcId="{B98B96BD-957F-4365-8290-8B30778F2670}" destId="{FE1A00F5-3308-4A59-BDC7-A4D4D0CC64AF}" srcOrd="1" destOrd="0" presId="urn:microsoft.com/office/officeart/2005/8/layout/hProcess9"/>
    <dgm:cxn modelId="{DCE3EFEC-C13E-4E29-8D3B-F7053896457B}" type="presParOf" srcId="{FE1A00F5-3308-4A59-BDC7-A4D4D0CC64AF}" destId="{F0EFA9BA-5F8B-47CB-9EDD-3A586E215B04}" srcOrd="0" destOrd="0" presId="urn:microsoft.com/office/officeart/2005/8/layout/hProcess9"/>
    <dgm:cxn modelId="{B5AFD9F7-37EE-44CA-AE0B-84E1C0B7033B}" type="presParOf" srcId="{FE1A00F5-3308-4A59-BDC7-A4D4D0CC64AF}" destId="{18F9E155-A9CB-4B01-A4FB-4E21BA2B772C}" srcOrd="1" destOrd="0" presId="urn:microsoft.com/office/officeart/2005/8/layout/hProcess9"/>
    <dgm:cxn modelId="{32F5BA35-BC54-494A-AD84-F9429DD59483}" type="presParOf" srcId="{FE1A00F5-3308-4A59-BDC7-A4D4D0CC64AF}" destId="{0DEC1820-8D24-4FF0-B23E-ED6A1F4F27E4}" srcOrd="2" destOrd="0" presId="urn:microsoft.com/office/officeart/2005/8/layout/hProcess9"/>
    <dgm:cxn modelId="{556D4A62-C104-4037-A222-2A80A497C188}" type="presParOf" srcId="{FE1A00F5-3308-4A59-BDC7-A4D4D0CC64AF}" destId="{816D22DF-C159-4860-9AB9-94DF39DA7BD5}" srcOrd="3" destOrd="0" presId="urn:microsoft.com/office/officeart/2005/8/layout/hProcess9"/>
    <dgm:cxn modelId="{012B27E9-C812-437F-9A68-07769C22F669}" type="presParOf" srcId="{FE1A00F5-3308-4A59-BDC7-A4D4D0CC64AF}" destId="{8D8F5C46-E0BD-4B0A-89F6-37ED61289B61}" srcOrd="4"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24.12.2010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24.12.2010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8" Type="http://schemas.openxmlformats.org/officeDocument/2006/relationships/hyperlink" Target="http://encspb.ru/article.php?kod=2804022934" TargetMode="External"/><Relationship Id="rId3" Type="http://schemas.openxmlformats.org/officeDocument/2006/relationships/hyperlink" Target="http://ww-one.airforce.ru/brest-litowsk/page_03a.htm" TargetMode="External"/><Relationship Id="rId7" Type="http://schemas.openxmlformats.org/officeDocument/2006/relationships/hyperlink" Target="http://www.rsu.edu.ru/files/e-learning/History_of_Art/Pictures/Pict_83_151_3.html" TargetMode="External"/><Relationship Id="rId2" Type="http://schemas.openxmlformats.org/officeDocument/2006/relationships/hyperlink" Target="http://www.politforums.ru/historypages/1286741690.html" TargetMode="External"/><Relationship Id="rId1" Type="http://schemas.openxmlformats.org/officeDocument/2006/relationships/slideLayout" Target="../slideLayouts/slideLayout7.xml"/><Relationship Id="rId6" Type="http://schemas.openxmlformats.org/officeDocument/2006/relationships/hyperlink" Target="http://biografiya.org/eng/t/trockij-lev-davidovich-trotsky-lev-davidovich/index.php" TargetMode="External"/><Relationship Id="rId5" Type="http://schemas.openxmlformats.org/officeDocument/2006/relationships/hyperlink" Target="http://reibert.info/forum/album.php?s=b441a76d750c7b115f19406286d6f1f4&amp;albumid=2729&amp;page=2" TargetMode="External"/><Relationship Id="rId4" Type="http://schemas.openxmlformats.org/officeDocument/2006/relationships/hyperlink" Target="http://sscadm.nsu.ru/zfmsh/html/seminars/hystory/lect/mindolin.html" TargetMode="External"/><Relationship Id="rId9" Type="http://schemas.openxmlformats.org/officeDocument/2006/relationships/hyperlink" Target="http://poltora-bobra.livejournal.com/188043.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9"/>
            <a:ext cx="7772400" cy="1571635"/>
          </a:xfrm>
          <a:solidFill>
            <a:schemeClr val="accent2"/>
          </a:solidFill>
        </p:spPr>
        <p:txBody>
          <a:bodyPr/>
          <a:lstStyle/>
          <a:p>
            <a:r>
              <a:rPr lang="ru-RU" b="1" i="1" dirty="0" smtClean="0"/>
              <a:t>Становление советской власти</a:t>
            </a:r>
            <a:endParaRPr lang="ru-RU" b="1" i="1" dirty="0"/>
          </a:p>
        </p:txBody>
      </p:sp>
      <p:sp>
        <p:nvSpPr>
          <p:cNvPr id="3" name="Подзаголовок 2"/>
          <p:cNvSpPr>
            <a:spLocks noGrp="1"/>
          </p:cNvSpPr>
          <p:nvPr>
            <p:ph type="subTitle" idx="1"/>
          </p:nvPr>
        </p:nvSpPr>
        <p:spPr>
          <a:xfrm>
            <a:off x="2928926" y="2285992"/>
            <a:ext cx="3429024" cy="4071966"/>
          </a:xfrm>
        </p:spPr>
        <p:txBody>
          <a:bodyPr/>
          <a:lstStyle/>
          <a:p>
            <a:endParaRPr lang="ru-RU" dirty="0"/>
          </a:p>
        </p:txBody>
      </p:sp>
      <p:pic>
        <p:nvPicPr>
          <p:cNvPr id="1026" name="Picture 2" descr="C:\Users\Владелец\Desktop\999c51028de2t.jpg"/>
          <p:cNvPicPr>
            <a:picLocks noChangeAspect="1" noChangeArrowheads="1"/>
          </p:cNvPicPr>
          <p:nvPr/>
        </p:nvPicPr>
        <p:blipFill>
          <a:blip r:embed="rId2"/>
          <a:srcRect/>
          <a:stretch>
            <a:fillRect/>
          </a:stretch>
        </p:blipFill>
        <p:spPr bwMode="auto">
          <a:xfrm>
            <a:off x="2643174" y="1857364"/>
            <a:ext cx="3929090" cy="478634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285752"/>
          </a:xfrm>
        </p:spPr>
        <p:txBody>
          <a:bodyPr>
            <a:normAutofit fontScale="90000"/>
          </a:bodyPr>
          <a:lstStyle/>
          <a:p>
            <a:r>
              <a:rPr lang="ru-RU" sz="4000" b="1" i="1" dirty="0" smtClean="0"/>
              <a:t>ДЕКЛАРАЦИЯ ПРАВ НАРОДОВ РОССИИ</a:t>
            </a:r>
            <a:r>
              <a:rPr lang="ru-RU" dirty="0" smtClean="0"/>
              <a:t/>
            </a:r>
            <a:br>
              <a:rPr lang="ru-RU" dirty="0" smtClean="0"/>
            </a:br>
            <a:endParaRPr lang="ru-RU" dirty="0"/>
          </a:p>
        </p:txBody>
      </p:sp>
      <p:sp>
        <p:nvSpPr>
          <p:cNvPr id="3" name="Содержимое 2"/>
          <p:cNvSpPr>
            <a:spLocks noGrp="1"/>
          </p:cNvSpPr>
          <p:nvPr>
            <p:ph idx="1"/>
          </p:nvPr>
        </p:nvSpPr>
        <p:spPr>
          <a:xfrm>
            <a:off x="457200" y="785794"/>
            <a:ext cx="8229600" cy="5786478"/>
          </a:xfrm>
          <a:solidFill>
            <a:schemeClr val="accent2"/>
          </a:solidFill>
        </p:spPr>
        <p:txBody>
          <a:bodyPr>
            <a:normAutofit fontScale="70000" lnSpcReduction="20000"/>
          </a:bodyPr>
          <a:lstStyle/>
          <a:p>
            <a:r>
              <a:rPr lang="ru-RU" sz="3400" dirty="0" smtClean="0"/>
              <a:t/>
            </a:r>
            <a:br>
              <a:rPr lang="ru-RU" sz="3400" dirty="0" smtClean="0"/>
            </a:br>
            <a:r>
              <a:rPr lang="ru-RU" sz="3400" dirty="0" smtClean="0"/>
              <a:t>      Съезд Советов в июне этого года провозгласил право народов на свободное самоопределение.</a:t>
            </a:r>
            <a:br>
              <a:rPr lang="ru-RU" sz="3400" dirty="0" smtClean="0"/>
            </a:br>
            <a:r>
              <a:rPr lang="ru-RU" sz="3400" dirty="0" smtClean="0"/>
              <a:t>      Второй Съезд Советов в октябре этого года подтвердил это неотъемлемое право народов России более решительно и определенно.</a:t>
            </a:r>
            <a:br>
              <a:rPr lang="ru-RU" sz="3400" dirty="0" smtClean="0"/>
            </a:br>
            <a:r>
              <a:rPr lang="ru-RU" sz="3400" dirty="0" smtClean="0"/>
              <a:t>      Исполняя волю этих Съездов, Совет Народных Комиссаров решил положить в основу своей деятельности по вопросу о национальностях России следующие начала:</a:t>
            </a:r>
            <a:br>
              <a:rPr lang="ru-RU" sz="3400" dirty="0" smtClean="0"/>
            </a:br>
            <a:r>
              <a:rPr lang="ru-RU" sz="3400" dirty="0" smtClean="0"/>
              <a:t>      1. Равенство и суверенность народов России.</a:t>
            </a:r>
            <a:br>
              <a:rPr lang="ru-RU" sz="3400" dirty="0" smtClean="0"/>
            </a:br>
            <a:r>
              <a:rPr lang="ru-RU" sz="3400" dirty="0" smtClean="0"/>
              <a:t>      2. Право народов России на свободное самоопределение вплоть до отделения и образования самостоятельного государства.</a:t>
            </a:r>
            <a:br>
              <a:rPr lang="ru-RU" sz="3400" dirty="0" smtClean="0"/>
            </a:br>
            <a:r>
              <a:rPr lang="ru-RU" sz="3400" dirty="0" smtClean="0"/>
              <a:t>      3. Отмена всех и всяких национальных и национально-религиозных привилегий и ограничений.</a:t>
            </a:r>
            <a:br>
              <a:rPr lang="ru-RU" sz="3400" dirty="0" smtClean="0"/>
            </a:br>
            <a:r>
              <a:rPr lang="ru-RU" sz="3400" dirty="0" smtClean="0"/>
              <a:t>      4. Свободное развитие национальных меньшинств и этнографических групп, населяющих территорию России...</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ru-RU" b="1" i="1" dirty="0" smtClean="0"/>
              <a:t>Первые декреты</a:t>
            </a:r>
            <a:endParaRPr lang="ru-RU" b="1" i="1" dirty="0"/>
          </a:p>
        </p:txBody>
      </p:sp>
      <p:sp>
        <p:nvSpPr>
          <p:cNvPr id="3" name="Содержимое 2"/>
          <p:cNvSpPr>
            <a:spLocks noGrp="1"/>
          </p:cNvSpPr>
          <p:nvPr>
            <p:ph idx="1"/>
          </p:nvPr>
        </p:nvSpPr>
        <p:spPr>
          <a:xfrm>
            <a:off x="457200" y="1071546"/>
            <a:ext cx="8229600" cy="5500726"/>
          </a:xfrm>
          <a:solidFill>
            <a:schemeClr val="accent2"/>
          </a:solidFill>
        </p:spPr>
        <p:txBody>
          <a:bodyPr>
            <a:noAutofit/>
          </a:bodyPr>
          <a:lstStyle/>
          <a:p>
            <a:r>
              <a:rPr lang="ru-RU" sz="2400" b="1" i="1" dirty="0" smtClean="0"/>
              <a:t>29 октября был подписан декрет об установлении 8-часового рабочего дня.</a:t>
            </a:r>
          </a:p>
          <a:p>
            <a:r>
              <a:rPr lang="ru-RU" sz="2400" b="1" i="1" dirty="0" smtClean="0"/>
              <a:t>2 ноября 1917 г. советское правительство приняло Декларацию прав народов России. (были сформулированы важнейшие положения, определявшие национальную политику советской власти:</a:t>
            </a:r>
          </a:p>
          <a:p>
            <a:pPr>
              <a:buNone/>
            </a:pPr>
            <a:r>
              <a:rPr lang="ru-RU" sz="2400" b="1" i="1" dirty="0" smtClean="0"/>
              <a:t>    равенство и суверенность народов России,</a:t>
            </a:r>
          </a:p>
          <a:p>
            <a:pPr>
              <a:buNone/>
            </a:pPr>
            <a:r>
              <a:rPr lang="ru-RU" sz="2400" b="1" i="1" dirty="0" smtClean="0"/>
              <a:t>    право народов России на свободное самоопределение, вплоть до отделения и образования самостоятельного государства,</a:t>
            </a:r>
          </a:p>
          <a:p>
            <a:pPr>
              <a:buNone/>
            </a:pPr>
            <a:r>
              <a:rPr lang="ru-RU" sz="2400" b="1" i="1" dirty="0" smtClean="0"/>
              <a:t>    отмена всех и всяких национальных и национально-религиозных привилегий и ограничений,</a:t>
            </a:r>
          </a:p>
          <a:p>
            <a:pPr>
              <a:buNone/>
            </a:pPr>
            <a:r>
              <a:rPr lang="ru-RU" sz="2400" b="1" i="1" dirty="0" smtClean="0"/>
              <a:t>     свободное развитие национальных меньшинств).</a:t>
            </a:r>
            <a:endParaRPr lang="ru-RU" sz="2400"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i="1" dirty="0" smtClean="0"/>
              <a:t>Первые декреты</a:t>
            </a:r>
            <a:endParaRPr lang="ru-RU" b="1" i="1" dirty="0"/>
          </a:p>
        </p:txBody>
      </p:sp>
      <p:sp>
        <p:nvSpPr>
          <p:cNvPr id="3" name="Содержимое 2"/>
          <p:cNvSpPr>
            <a:spLocks noGrp="1"/>
          </p:cNvSpPr>
          <p:nvPr>
            <p:ph sz="half" idx="1"/>
          </p:nvPr>
        </p:nvSpPr>
        <p:spPr>
          <a:solidFill>
            <a:schemeClr val="accent2"/>
          </a:solidFill>
        </p:spPr>
        <p:txBody>
          <a:bodyPr>
            <a:normAutofit fontScale="77500" lnSpcReduction="20000"/>
          </a:bodyPr>
          <a:lstStyle/>
          <a:p>
            <a:r>
              <a:rPr lang="ru-RU" b="1" dirty="0" smtClean="0"/>
              <a:t>10 ноября было ликвидировано сословное деление общества.</a:t>
            </a:r>
          </a:p>
          <a:p>
            <a:r>
              <a:rPr lang="ru-RU" b="1" dirty="0" smtClean="0"/>
              <a:t>20 ноября 1917 г. советское правительство выступило с обращением «Ко всем трудящимся мусульманам России и Востока», в котором объявило верования и обычаи, национальные и культурные учреждения трудящихся мусульман свободными и неприкосновенными.</a:t>
            </a:r>
          </a:p>
          <a:p>
            <a:endParaRPr lang="ru-RU" dirty="0"/>
          </a:p>
        </p:txBody>
      </p:sp>
      <p:sp>
        <p:nvSpPr>
          <p:cNvPr id="4" name="Содержимое 3"/>
          <p:cNvSpPr>
            <a:spLocks noGrp="1"/>
          </p:cNvSpPr>
          <p:nvPr>
            <p:ph sz="half" idx="2"/>
          </p:nvPr>
        </p:nvSpPr>
        <p:spPr>
          <a:solidFill>
            <a:schemeClr val="accent2"/>
          </a:solidFill>
        </p:spPr>
        <p:txBody>
          <a:bodyPr>
            <a:normAutofit fontScale="77500" lnSpcReduction="20000"/>
          </a:bodyPr>
          <a:lstStyle/>
          <a:p>
            <a:r>
              <a:rPr lang="ru-RU" b="1" dirty="0" smtClean="0"/>
              <a:t>18 декабря были уравнены гражданские права мужчин и женщин. </a:t>
            </a:r>
          </a:p>
          <a:p>
            <a:r>
              <a:rPr lang="ru-RU" b="1" dirty="0" smtClean="0"/>
              <a:t> 23 января 1918 г. был издан декрет об отделении церкви от государства и школы от церкви. </a:t>
            </a:r>
          </a:p>
          <a:p>
            <a:r>
              <a:rPr lang="ru-RU" b="1" dirty="0" smtClean="0"/>
              <a:t> 29 октября 1918 </a:t>
            </a:r>
            <a:r>
              <a:rPr lang="en-US" b="1" dirty="0" err="1" smtClean="0"/>
              <a:t>i</a:t>
            </a:r>
            <a:r>
              <a:rPr lang="ru-RU" b="1" dirty="0" smtClean="0"/>
              <a:t>. Всероссийский съезд союзов рабочей и крестьянской молодежи объявил о создании Российского коммунистического союза молодежи (РКСМ).</a:t>
            </a:r>
            <a:endParaRPr lang="ru-RU"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fontScale="90000"/>
          </a:bodyPr>
          <a:lstStyle/>
          <a:p>
            <a:r>
              <a:rPr lang="ru-RU" b="1" i="1" dirty="0" smtClean="0"/>
              <a:t>Первые декреты</a:t>
            </a:r>
            <a:endParaRPr lang="ru-RU" b="1" i="1" dirty="0"/>
          </a:p>
        </p:txBody>
      </p:sp>
      <p:sp>
        <p:nvSpPr>
          <p:cNvPr id="3" name="Содержимое 2"/>
          <p:cNvSpPr>
            <a:spLocks noGrp="1"/>
          </p:cNvSpPr>
          <p:nvPr>
            <p:ph sz="half" idx="1"/>
          </p:nvPr>
        </p:nvSpPr>
        <p:spPr>
          <a:xfrm>
            <a:off x="500034" y="857232"/>
            <a:ext cx="4038600" cy="5197493"/>
          </a:xfrm>
          <a:solidFill>
            <a:schemeClr val="accent2"/>
          </a:solidFill>
        </p:spPr>
        <p:txBody>
          <a:bodyPr>
            <a:noAutofit/>
          </a:bodyPr>
          <a:lstStyle/>
          <a:p>
            <a:r>
              <a:rPr lang="ru-RU" sz="2400" b="1" dirty="0" smtClean="0"/>
              <a:t>В декабре 1917 г. при Совете народных комиссаров была создана Всероссийская чрезвычайная комиссия (ВЧК) для «борьбы с контрреволюцией, саботажем и спекуляцией» — первый карательный орган советской власти.</a:t>
            </a:r>
            <a:endParaRPr lang="ru-RU" sz="2400" b="1" dirty="0"/>
          </a:p>
        </p:txBody>
      </p:sp>
      <p:sp>
        <p:nvSpPr>
          <p:cNvPr id="4" name="Содержимое 3"/>
          <p:cNvSpPr>
            <a:spLocks noGrp="1"/>
          </p:cNvSpPr>
          <p:nvPr>
            <p:ph sz="half" idx="2"/>
          </p:nvPr>
        </p:nvSpPr>
        <p:spPr>
          <a:xfrm>
            <a:off x="4648200" y="928670"/>
            <a:ext cx="4038600" cy="5197493"/>
          </a:xfrm>
          <a:solidFill>
            <a:schemeClr val="accent2"/>
          </a:solidFill>
        </p:spPr>
        <p:txBody>
          <a:bodyPr>
            <a:normAutofit fontScale="70000" lnSpcReduction="20000"/>
          </a:bodyPr>
          <a:lstStyle/>
          <a:p>
            <a:r>
              <a:rPr lang="ru-RU" b="1" dirty="0" smtClean="0"/>
              <a:t>поддержка Всероссийского съезда Советов крестьянских депутатов, проходившего в ноябре и начале декабря 1917 г. </a:t>
            </a:r>
          </a:p>
          <a:p>
            <a:r>
              <a:rPr lang="ru-RU" b="1" dirty="0" smtClean="0"/>
              <a:t>Решение о слиянии ЦИК Советов крестьянских депутатов с ЦИК Советов рабочих и солдатских депутатов. Поддержка крестьянством большевистского Декрета о земле привела правых эсеров во ВЦИК, а левых — в правительство.</a:t>
            </a:r>
          </a:p>
          <a:p>
            <a:r>
              <a:rPr lang="ru-RU" b="1" dirty="0" smtClean="0"/>
              <a:t> В ноябре  — декабре 1917 г. в СНК вошли семь представителей левых эсеров.</a:t>
            </a:r>
            <a:endParaRPr lang="ru-RU"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229600" cy="725487"/>
          </a:xfrm>
        </p:spPr>
        <p:txBody>
          <a:bodyPr>
            <a:normAutofit fontScale="90000"/>
          </a:bodyPr>
          <a:lstStyle/>
          <a:p>
            <a:r>
              <a:rPr lang="ru-RU" b="1" dirty="0" smtClean="0"/>
              <a:t>Судьба Учредительного собрания. </a:t>
            </a:r>
            <a:endParaRPr lang="ru-RU" dirty="0"/>
          </a:p>
        </p:txBody>
      </p:sp>
      <p:sp>
        <p:nvSpPr>
          <p:cNvPr id="4" name="Прямоугольник 3"/>
          <p:cNvSpPr/>
          <p:nvPr/>
        </p:nvSpPr>
        <p:spPr>
          <a:xfrm>
            <a:off x="642910" y="1714488"/>
            <a:ext cx="2143140" cy="914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t>меньшевики и эсеры </a:t>
            </a:r>
            <a:endParaRPr lang="ru-RU" sz="2400" b="1" dirty="0"/>
          </a:p>
        </p:txBody>
      </p:sp>
      <p:sp>
        <p:nvSpPr>
          <p:cNvPr id="5" name="Прямоугольник 4"/>
          <p:cNvSpPr/>
          <p:nvPr/>
        </p:nvSpPr>
        <p:spPr>
          <a:xfrm>
            <a:off x="4143372" y="1357298"/>
            <a:ext cx="4357718" cy="155734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t>попытка перехвата власти законным путем — при помощи Учредительного собрания.</a:t>
            </a:r>
            <a:endParaRPr lang="ru-RU" sz="2000" b="1" dirty="0"/>
          </a:p>
        </p:txBody>
      </p:sp>
      <p:sp>
        <p:nvSpPr>
          <p:cNvPr id="6" name="Прямоугольник 5"/>
          <p:cNvSpPr/>
          <p:nvPr/>
        </p:nvSpPr>
        <p:spPr>
          <a:xfrm>
            <a:off x="3000364" y="3214686"/>
            <a:ext cx="2357454" cy="50006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t>Итоги выборов </a:t>
            </a:r>
            <a:endParaRPr lang="ru-RU" sz="2400" b="1" dirty="0"/>
          </a:p>
        </p:txBody>
      </p:sp>
      <p:sp>
        <p:nvSpPr>
          <p:cNvPr id="7" name="Прямоугольник 6"/>
          <p:cNvSpPr/>
          <p:nvPr/>
        </p:nvSpPr>
        <p:spPr>
          <a:xfrm>
            <a:off x="785786" y="4000504"/>
            <a:ext cx="6357982" cy="257176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t>Большевики -  23,9% избирателей,</a:t>
            </a:r>
          </a:p>
          <a:p>
            <a:pPr algn="ctr"/>
            <a:r>
              <a:rPr lang="ru-RU" sz="2800" b="1" dirty="0" smtClean="0"/>
              <a:t> 40% голосовали за эсеров, причем в списках преобладали правые эсеры.</a:t>
            </a:r>
          </a:p>
          <a:p>
            <a:pPr algn="ctr"/>
            <a:r>
              <a:rPr lang="ru-RU" sz="2800" b="1" dirty="0" smtClean="0"/>
              <a:t> Меньшевики получили 2,3%, </a:t>
            </a:r>
          </a:p>
          <a:p>
            <a:pPr algn="ctr"/>
            <a:r>
              <a:rPr lang="ru-RU" sz="2800" b="1" dirty="0" smtClean="0"/>
              <a:t>а кадеты — 4,7% голосов. </a:t>
            </a:r>
            <a:endParaRPr lang="ru-RU" sz="2800" b="1" dirty="0"/>
          </a:p>
        </p:txBody>
      </p:sp>
      <p:cxnSp>
        <p:nvCxnSpPr>
          <p:cNvPr id="9" name="Прямая со стрелкой 8"/>
          <p:cNvCxnSpPr/>
          <p:nvPr/>
        </p:nvCxnSpPr>
        <p:spPr>
          <a:xfrm>
            <a:off x="3000364" y="2214554"/>
            <a:ext cx="1000132" cy="1588"/>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900486" cy="1162050"/>
          </a:xfrm>
        </p:spPr>
        <p:txBody>
          <a:bodyPr>
            <a:normAutofit fontScale="90000"/>
          </a:bodyPr>
          <a:lstStyle/>
          <a:p>
            <a:r>
              <a:rPr lang="ru-RU" dirty="0" smtClean="0"/>
              <a:t> </a:t>
            </a:r>
            <a:r>
              <a:rPr lang="ru-RU" sz="2700" dirty="0" smtClean="0"/>
              <a:t>Декларация прав трудящегося и эксплуатируемого народа. </a:t>
            </a:r>
            <a:endParaRPr lang="ru-RU" dirty="0"/>
          </a:p>
        </p:txBody>
      </p:sp>
      <p:sp>
        <p:nvSpPr>
          <p:cNvPr id="4" name="Текст 3"/>
          <p:cNvSpPr>
            <a:spLocks noGrp="1"/>
          </p:cNvSpPr>
          <p:nvPr>
            <p:ph type="body" sz="half" idx="2"/>
          </p:nvPr>
        </p:nvSpPr>
        <p:spPr>
          <a:solidFill>
            <a:schemeClr val="accent2"/>
          </a:solidFill>
        </p:spPr>
        <p:txBody>
          <a:bodyPr>
            <a:normAutofit/>
          </a:bodyPr>
          <a:lstStyle/>
          <a:p>
            <a:r>
              <a:rPr lang="ru-RU" sz="3200" b="1" dirty="0" smtClean="0"/>
              <a:t>3 января 1918 г. ВЦИК принял написанную В. И. Лениным Декларацию прав трудящегося и эксплуатируемого народа. </a:t>
            </a:r>
            <a:endParaRPr lang="ru-RU" sz="3200" b="1" dirty="0"/>
          </a:p>
        </p:txBody>
      </p:sp>
      <p:pic>
        <p:nvPicPr>
          <p:cNvPr id="2050" name="Picture 2" descr="C:\Users\Владелец\Desktop\img_7_10_1_1.jpg"/>
          <p:cNvPicPr>
            <a:picLocks noGrp="1" noChangeAspect="1" noChangeArrowheads="1"/>
          </p:cNvPicPr>
          <p:nvPr>
            <p:ph idx="1"/>
          </p:nvPr>
        </p:nvPicPr>
        <p:blipFill>
          <a:blip r:embed="rId2"/>
          <a:srcRect/>
          <a:stretch>
            <a:fillRect/>
          </a:stretch>
        </p:blipFill>
        <p:spPr bwMode="auto">
          <a:xfrm>
            <a:off x="4502150" y="818356"/>
            <a:ext cx="3257550" cy="47625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C:\Users\Владелец\Desktop\image.jpg"/>
          <p:cNvPicPr>
            <a:picLocks noGrp="1" noChangeAspect="1" noChangeArrowheads="1"/>
          </p:cNvPicPr>
          <p:nvPr>
            <p:ph idx="1"/>
          </p:nvPr>
        </p:nvPicPr>
        <p:blipFill>
          <a:blip r:embed="rId2"/>
          <a:srcRect/>
          <a:stretch>
            <a:fillRect/>
          </a:stretch>
        </p:blipFill>
        <p:spPr bwMode="auto">
          <a:xfrm>
            <a:off x="857250" y="1857364"/>
            <a:ext cx="7215212" cy="4714908"/>
          </a:xfrm>
          <a:prstGeom prst="rect">
            <a:avLst/>
          </a:prstGeom>
          <a:noFill/>
        </p:spPr>
      </p:pic>
      <p:sp>
        <p:nvSpPr>
          <p:cNvPr id="2" name="Заголовок 1"/>
          <p:cNvSpPr>
            <a:spLocks noGrp="1"/>
          </p:cNvSpPr>
          <p:nvPr>
            <p:ph type="title"/>
          </p:nvPr>
        </p:nvSpPr>
        <p:spPr>
          <a:xfrm>
            <a:off x="457200" y="571480"/>
            <a:ext cx="8229600" cy="1571636"/>
          </a:xfrm>
        </p:spPr>
        <p:txBody>
          <a:bodyPr>
            <a:normAutofit fontScale="90000"/>
          </a:bodyPr>
          <a:lstStyle/>
          <a:p>
            <a:r>
              <a:rPr lang="ru-RU" sz="3100" b="1" i="1" dirty="0" smtClean="0"/>
              <a:t>5 января, в день открытия Учредительного собрания, в Петрограде прошла демонстрация в его защиту, организованная эсерами и меньшевиками. По приказу властей она была расстреляна.</a:t>
            </a:r>
            <a:r>
              <a:rPr lang="ru-RU" dirty="0" smtClean="0"/>
              <a:t/>
            </a:r>
            <a:br>
              <a:rPr lang="ru-RU" dirty="0" smtClean="0"/>
            </a:b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000132"/>
          </a:xfrm>
        </p:spPr>
        <p:txBody>
          <a:bodyPr>
            <a:noAutofit/>
          </a:bodyPr>
          <a:lstStyle/>
          <a:p>
            <a:r>
              <a:rPr lang="ru-RU" sz="3600" b="1" i="1" dirty="0" smtClean="0"/>
              <a:t>В ночь с 6 на 7 января 1918 г. ВЦИК принял декрет </a:t>
            </a:r>
            <a:endParaRPr lang="ru-RU" sz="3600" b="1" i="1" dirty="0"/>
          </a:p>
        </p:txBody>
      </p:sp>
      <p:pic>
        <p:nvPicPr>
          <p:cNvPr id="7170" name="Picture 2" descr="C:\Users\Владелец\Desktop\872e10ba7e3c.jpg"/>
          <p:cNvPicPr>
            <a:picLocks noChangeAspect="1" noChangeArrowheads="1"/>
          </p:cNvPicPr>
          <p:nvPr/>
        </p:nvPicPr>
        <p:blipFill>
          <a:blip r:embed="rId2"/>
          <a:srcRect/>
          <a:stretch>
            <a:fillRect/>
          </a:stretch>
        </p:blipFill>
        <p:spPr bwMode="auto">
          <a:xfrm>
            <a:off x="2500298" y="1357298"/>
            <a:ext cx="4429125" cy="519114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sz="3200" b="1" dirty="0" smtClean="0"/>
              <a:t>Формирование советской государственности. </a:t>
            </a:r>
            <a:endParaRPr lang="ru-RU" sz="3200" dirty="0"/>
          </a:p>
        </p:txBody>
      </p:sp>
      <p:sp>
        <p:nvSpPr>
          <p:cNvPr id="3" name="Содержимое 2"/>
          <p:cNvSpPr>
            <a:spLocks noGrp="1"/>
          </p:cNvSpPr>
          <p:nvPr>
            <p:ph idx="1"/>
          </p:nvPr>
        </p:nvSpPr>
        <p:spPr>
          <a:xfrm>
            <a:off x="457200" y="928670"/>
            <a:ext cx="5043494" cy="5572164"/>
          </a:xfrm>
          <a:solidFill>
            <a:schemeClr val="accent2"/>
          </a:solidFill>
        </p:spPr>
        <p:txBody>
          <a:bodyPr>
            <a:normAutofit fontScale="85000" lnSpcReduction="20000"/>
          </a:bodyPr>
          <a:lstStyle/>
          <a:p>
            <a:r>
              <a:rPr lang="ru-RU" b="1" dirty="0" smtClean="0"/>
              <a:t>10 января 1918 г. - завершилось объединение Советов рабочих, солдатских и крестьянских депутатов в единую государственную систему. (</a:t>
            </a:r>
            <a:r>
              <a:rPr lang="en-US" b="1" dirty="0" smtClean="0"/>
              <a:t>III</a:t>
            </a:r>
            <a:r>
              <a:rPr lang="ru-RU" b="1" dirty="0" smtClean="0"/>
              <a:t> съезд)</a:t>
            </a:r>
          </a:p>
          <a:p>
            <a:r>
              <a:rPr lang="en-US" b="1" dirty="0" smtClean="0"/>
              <a:t>III </a:t>
            </a:r>
            <a:r>
              <a:rPr lang="ru-RU" b="1" dirty="0" smtClean="0"/>
              <a:t>съезд принял Декларацию прав трудящегося и эксплуатируемого народа.</a:t>
            </a:r>
          </a:p>
          <a:p>
            <a:r>
              <a:rPr lang="ru-RU" b="1" dirty="0" smtClean="0"/>
              <a:t>В июле 1918 г.- принятие Конституции, которая законодательно оформила установление диктатуры пролетариата в форме советской власти. (</a:t>
            </a:r>
            <a:r>
              <a:rPr lang="en-US" b="1" dirty="0" smtClean="0"/>
              <a:t>V</a:t>
            </a:r>
            <a:r>
              <a:rPr lang="ru-RU" b="1" dirty="0" smtClean="0"/>
              <a:t> съезд)</a:t>
            </a:r>
          </a:p>
          <a:p>
            <a:endParaRPr lang="ru-RU" dirty="0"/>
          </a:p>
        </p:txBody>
      </p:sp>
      <p:pic>
        <p:nvPicPr>
          <p:cNvPr id="8194" name="Picture 2" descr="C:\Users\Владелец\Desktop\iCAAPFMI1.jpg"/>
          <p:cNvPicPr>
            <a:picLocks noChangeAspect="1" noChangeArrowheads="1"/>
          </p:cNvPicPr>
          <p:nvPr/>
        </p:nvPicPr>
        <p:blipFill>
          <a:blip r:embed="rId2"/>
          <a:srcRect/>
          <a:stretch>
            <a:fillRect/>
          </a:stretch>
        </p:blipFill>
        <p:spPr bwMode="auto">
          <a:xfrm>
            <a:off x="5572132" y="1785926"/>
            <a:ext cx="3252803" cy="3252803"/>
          </a:xfrm>
          <a:prstGeom prst="rect">
            <a:avLst/>
          </a:prstGeom>
          <a:noFill/>
        </p:spPr>
      </p:pic>
      <p:sp>
        <p:nvSpPr>
          <p:cNvPr id="6" name="TextBox 5"/>
          <p:cNvSpPr txBox="1"/>
          <p:nvPr/>
        </p:nvSpPr>
        <p:spPr>
          <a:xfrm>
            <a:off x="5929322" y="5214950"/>
            <a:ext cx="2642070" cy="646331"/>
          </a:xfrm>
          <a:prstGeom prst="rect">
            <a:avLst/>
          </a:prstGeom>
          <a:noFill/>
        </p:spPr>
        <p:txBody>
          <a:bodyPr wrap="none" rtlCol="0">
            <a:spAutoFit/>
          </a:bodyPr>
          <a:lstStyle/>
          <a:p>
            <a:r>
              <a:rPr lang="ru-RU" dirty="0" smtClean="0"/>
              <a:t>Герб РСФСР </a:t>
            </a:r>
            <a:r>
              <a:rPr lang="ru-RU" b="1" dirty="0" smtClean="0"/>
              <a:t>1918</a:t>
            </a:r>
            <a:r>
              <a:rPr lang="ru-RU" dirty="0" smtClean="0"/>
              <a:t> года</a:t>
            </a:r>
            <a:r>
              <a:rPr lang="ru-RU" dirty="0" smtClean="0"/>
              <a:t>,</a:t>
            </a:r>
          </a:p>
          <a:p>
            <a:r>
              <a:rPr lang="ru-RU" dirty="0" smtClean="0"/>
              <a:t> </a:t>
            </a:r>
            <a:r>
              <a:rPr lang="ru-RU" dirty="0" smtClean="0"/>
              <a:t>принятый В.И.Лениным.</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b="1" i="1" dirty="0" smtClean="0"/>
              <a:t>Первая Конституция</a:t>
            </a:r>
            <a:endParaRPr lang="ru-RU" b="1" i="1" dirty="0"/>
          </a:p>
        </p:txBody>
      </p:sp>
      <p:sp>
        <p:nvSpPr>
          <p:cNvPr id="3" name="Содержимое 2"/>
          <p:cNvSpPr>
            <a:spLocks noGrp="1"/>
          </p:cNvSpPr>
          <p:nvPr>
            <p:ph idx="1"/>
          </p:nvPr>
        </p:nvSpPr>
        <p:spPr>
          <a:xfrm>
            <a:off x="457200" y="1000108"/>
            <a:ext cx="8329642" cy="5126055"/>
          </a:xfrm>
          <a:solidFill>
            <a:schemeClr val="accent2"/>
          </a:solidFill>
        </p:spPr>
        <p:txBody>
          <a:bodyPr>
            <a:normAutofit fontScale="85000" lnSpcReduction="20000"/>
          </a:bodyPr>
          <a:lstStyle/>
          <a:p>
            <a:r>
              <a:rPr lang="ru-RU" b="1" i="1" dirty="0" smtClean="0"/>
              <a:t> Все обязаны были трудиться («Не трудящийся да не ест»),</a:t>
            </a:r>
          </a:p>
          <a:p>
            <a:r>
              <a:rPr lang="ru-RU" b="1" i="1" dirty="0" smtClean="0"/>
              <a:t> охранять завоевания социалистической революции.</a:t>
            </a:r>
          </a:p>
          <a:p>
            <a:r>
              <a:rPr lang="ru-RU" b="1" i="1" dirty="0" smtClean="0"/>
              <a:t>Некоторые категории населения были ограничены в правах. Так, избирательных прав лишались лица, использующие наемный труд с целью извлечения прибыли или живущие на нетрудовые доходы, бывшие служащие царской полиции, священники. </a:t>
            </a:r>
          </a:p>
          <a:p>
            <a:r>
              <a:rPr lang="ru-RU" b="1" i="1" dirty="0" smtClean="0"/>
              <a:t>За рабочими закреплялись избирательные преимущества по сравнению с крестьянами: 5 голосов крестьян приравнивались к одному голосу рабочего.</a:t>
            </a:r>
            <a:endParaRPr lang="ru-RU"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Владелец\Desktop\9kl49.gif"/>
          <p:cNvPicPr>
            <a:picLocks noChangeAspect="1" noChangeArrowheads="1"/>
          </p:cNvPicPr>
          <p:nvPr/>
        </p:nvPicPr>
        <p:blipFill>
          <a:blip r:embed="rId2"/>
          <a:srcRect/>
          <a:stretch>
            <a:fillRect/>
          </a:stretch>
        </p:blipFill>
        <p:spPr bwMode="auto">
          <a:xfrm>
            <a:off x="214282" y="1500174"/>
            <a:ext cx="8565041" cy="4857784"/>
          </a:xfrm>
          <a:prstGeom prst="rect">
            <a:avLst/>
          </a:prstGeom>
          <a:noFill/>
        </p:spPr>
      </p:pic>
      <p:sp>
        <p:nvSpPr>
          <p:cNvPr id="4" name="TextBox 3"/>
          <p:cNvSpPr txBox="1"/>
          <p:nvPr/>
        </p:nvSpPr>
        <p:spPr>
          <a:xfrm>
            <a:off x="714348" y="500042"/>
            <a:ext cx="7362913" cy="523220"/>
          </a:xfrm>
          <a:prstGeom prst="rect">
            <a:avLst/>
          </a:prstGeom>
          <a:noFill/>
        </p:spPr>
        <p:txBody>
          <a:bodyPr wrap="none" rtlCol="0">
            <a:spAutoFit/>
          </a:bodyPr>
          <a:lstStyle/>
          <a:p>
            <a:r>
              <a:rPr lang="ru-RU" sz="2800" b="1" i="1" dirty="0" smtClean="0"/>
              <a:t>Выступление Ленина на 2-м съезде .советов</a:t>
            </a:r>
            <a:endParaRPr lang="ru-RU" sz="2800"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b="1" dirty="0" smtClean="0"/>
              <a:t>Сепаратный мир или революционная война? </a:t>
            </a:r>
            <a:endParaRPr lang="ru-RU" dirty="0"/>
          </a:p>
        </p:txBody>
      </p:sp>
      <p:graphicFrame>
        <p:nvGraphicFramePr>
          <p:cNvPr id="3" name="Схема 2"/>
          <p:cNvGraphicFramePr/>
          <p:nvPr/>
        </p:nvGraphicFramePr>
        <p:xfrm>
          <a:off x="571472" y="1397000"/>
          <a:ext cx="821537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571472" y="5500702"/>
            <a:ext cx="8358246" cy="105727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solidFill>
                  <a:schemeClr val="tx1"/>
                </a:solidFill>
              </a:rPr>
              <a:t>большевики предлагают всем державам заключить демократический мир, а в случае отказа начнут революционную войну с мировым капиталом.</a:t>
            </a:r>
            <a:endParaRPr lang="ru-RU" sz="2000" b="1"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941372"/>
          </a:xfrm>
        </p:spPr>
        <p:txBody>
          <a:bodyPr>
            <a:normAutofit/>
          </a:bodyPr>
          <a:lstStyle/>
          <a:p>
            <a:r>
              <a:rPr lang="ru-RU" sz="2400" dirty="0" smtClean="0"/>
              <a:t>Переговоры о мире.</a:t>
            </a:r>
            <a:endParaRPr lang="ru-RU" sz="2400" dirty="0"/>
          </a:p>
        </p:txBody>
      </p:sp>
      <p:sp>
        <p:nvSpPr>
          <p:cNvPr id="3" name="Содержимое 2"/>
          <p:cNvSpPr>
            <a:spLocks noGrp="1"/>
          </p:cNvSpPr>
          <p:nvPr>
            <p:ph idx="1"/>
          </p:nvPr>
        </p:nvSpPr>
        <p:spPr/>
        <p:txBody>
          <a:bodyPr>
            <a:normAutofit fontScale="92500"/>
          </a:bodyPr>
          <a:lstStyle/>
          <a:p>
            <a:r>
              <a:rPr lang="ru-RU" dirty="0" smtClean="0"/>
              <a:t>7 ноября 1917 г. народный комиссар по иностранным делам Л. Д. Троцкий обратился к правительствам всех воюющих держав с предложением о заключении всеобщего демократического мира. </a:t>
            </a:r>
          </a:p>
          <a:p>
            <a:r>
              <a:rPr lang="ru-RU" dirty="0" smtClean="0"/>
              <a:t>согласие начать переговоры было получено только от Германии.</a:t>
            </a:r>
            <a:endParaRPr lang="ru-RU" dirty="0"/>
          </a:p>
        </p:txBody>
      </p:sp>
      <p:sp>
        <p:nvSpPr>
          <p:cNvPr id="4" name="Текст 3"/>
          <p:cNvSpPr>
            <a:spLocks noGrp="1"/>
          </p:cNvSpPr>
          <p:nvPr>
            <p:ph type="body" sz="half" idx="2"/>
          </p:nvPr>
        </p:nvSpPr>
        <p:spPr/>
        <p:txBody>
          <a:bodyPr/>
          <a:lstStyle/>
          <a:p>
            <a:endParaRPr lang="ru-RU" dirty="0"/>
          </a:p>
        </p:txBody>
      </p:sp>
      <p:pic>
        <p:nvPicPr>
          <p:cNvPr id="5" name="Picture 4" descr="C:\Users\Владелец\Desktop\20090113-092859-3.jpg"/>
          <p:cNvPicPr>
            <a:picLocks noChangeAspect="1" noChangeArrowheads="1"/>
          </p:cNvPicPr>
          <p:nvPr/>
        </p:nvPicPr>
        <p:blipFill>
          <a:blip r:embed="rId2"/>
          <a:srcRect/>
          <a:stretch>
            <a:fillRect/>
          </a:stretch>
        </p:blipFill>
        <p:spPr bwMode="auto">
          <a:xfrm>
            <a:off x="285720" y="1285860"/>
            <a:ext cx="3560956" cy="4857784"/>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b="1" i="1" dirty="0" smtClean="0"/>
              <a:t>Позиции большевиков</a:t>
            </a:r>
            <a:endParaRPr lang="ru-RU" b="1" i="1" dirty="0"/>
          </a:p>
        </p:txBody>
      </p:sp>
      <p:sp>
        <p:nvSpPr>
          <p:cNvPr id="3" name="Прямоугольник 2"/>
          <p:cNvSpPr/>
          <p:nvPr/>
        </p:nvSpPr>
        <p:spPr>
          <a:xfrm>
            <a:off x="428596" y="5429264"/>
            <a:ext cx="6072230" cy="12001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tx1"/>
                </a:solidFill>
              </a:rPr>
              <a:t>«Войну не прекращаем, армию демобилизуем, но мира не подписываем». </a:t>
            </a:r>
            <a:endParaRPr lang="ru-RU" sz="2400" b="1" dirty="0">
              <a:solidFill>
                <a:schemeClr val="tx1"/>
              </a:solidFill>
            </a:endParaRPr>
          </a:p>
        </p:txBody>
      </p:sp>
      <p:sp>
        <p:nvSpPr>
          <p:cNvPr id="4" name="Прямоугольник 3"/>
          <p:cNvSpPr/>
          <p:nvPr/>
        </p:nvSpPr>
        <p:spPr>
          <a:xfrm>
            <a:off x="928662" y="1428736"/>
            <a:ext cx="4786346" cy="107157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tx1"/>
                </a:solidFill>
              </a:rPr>
              <a:t>Немедленное заключение сепаратного мира с Германией</a:t>
            </a:r>
            <a:endParaRPr lang="ru-RU" sz="2400" b="1" dirty="0">
              <a:solidFill>
                <a:schemeClr val="tx1"/>
              </a:solidFill>
            </a:endParaRPr>
          </a:p>
        </p:txBody>
      </p:sp>
      <p:sp>
        <p:nvSpPr>
          <p:cNvPr id="5" name="Прямоугольник 4"/>
          <p:cNvSpPr/>
          <p:nvPr/>
        </p:nvSpPr>
        <p:spPr>
          <a:xfrm>
            <a:off x="2285984" y="3429000"/>
            <a:ext cx="6429420" cy="128588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tx1"/>
                </a:solidFill>
              </a:rPr>
              <a:t>продолжении революционной войны, которая должна была зажечь пожар мировой революции</a:t>
            </a:r>
            <a:endParaRPr lang="ru-RU" sz="2400" b="1" dirty="0">
              <a:solidFill>
                <a:schemeClr val="tx1"/>
              </a:solidFill>
            </a:endParaRPr>
          </a:p>
        </p:txBody>
      </p:sp>
      <p:pic>
        <p:nvPicPr>
          <p:cNvPr id="4098" name="Picture 2" descr="C:\Users\Владелец\Desktop\lenin.jpg"/>
          <p:cNvPicPr>
            <a:picLocks noChangeAspect="1" noChangeArrowheads="1"/>
          </p:cNvPicPr>
          <p:nvPr/>
        </p:nvPicPr>
        <p:blipFill>
          <a:blip r:embed="rId2"/>
          <a:srcRect/>
          <a:stretch>
            <a:fillRect/>
          </a:stretch>
        </p:blipFill>
        <p:spPr bwMode="auto">
          <a:xfrm>
            <a:off x="6500826" y="857232"/>
            <a:ext cx="1730457" cy="2437263"/>
          </a:xfrm>
          <a:prstGeom prst="rect">
            <a:avLst/>
          </a:prstGeom>
          <a:noFill/>
        </p:spPr>
      </p:pic>
      <p:pic>
        <p:nvPicPr>
          <p:cNvPr id="4099" name="Picture 3" descr="C:\Users\Владелец\Desktop\100202153211_bukharin_226.jpg"/>
          <p:cNvPicPr>
            <a:picLocks noChangeAspect="1" noChangeArrowheads="1"/>
          </p:cNvPicPr>
          <p:nvPr/>
        </p:nvPicPr>
        <p:blipFill>
          <a:blip r:embed="rId3"/>
          <a:srcRect/>
          <a:stretch>
            <a:fillRect/>
          </a:stretch>
        </p:blipFill>
        <p:spPr bwMode="auto">
          <a:xfrm>
            <a:off x="500034" y="3286124"/>
            <a:ext cx="1589769" cy="1990729"/>
          </a:xfrm>
          <a:prstGeom prst="rect">
            <a:avLst/>
          </a:prstGeom>
          <a:noFill/>
        </p:spPr>
      </p:pic>
      <p:pic>
        <p:nvPicPr>
          <p:cNvPr id="4100" name="Picture 4" descr="C:\Users\Владелец\Desktop\20090113-092859-3.jpg"/>
          <p:cNvPicPr>
            <a:picLocks noChangeAspect="1" noChangeArrowheads="1"/>
          </p:cNvPicPr>
          <p:nvPr/>
        </p:nvPicPr>
        <p:blipFill>
          <a:blip r:embed="rId4"/>
          <a:srcRect/>
          <a:stretch>
            <a:fillRect/>
          </a:stretch>
        </p:blipFill>
        <p:spPr bwMode="auto">
          <a:xfrm>
            <a:off x="6858016" y="4714884"/>
            <a:ext cx="1428750" cy="18669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err="1" smtClean="0"/>
              <a:t>Брест-Литовский</a:t>
            </a:r>
            <a:r>
              <a:rPr lang="ru-RU" sz="3200" dirty="0" smtClean="0"/>
              <a:t> мир</a:t>
            </a:r>
            <a:endParaRPr lang="ru-RU" sz="3200" dirty="0"/>
          </a:p>
        </p:txBody>
      </p:sp>
      <p:sp>
        <p:nvSpPr>
          <p:cNvPr id="4" name="Содержимое 3"/>
          <p:cNvSpPr>
            <a:spLocks noGrp="1"/>
          </p:cNvSpPr>
          <p:nvPr>
            <p:ph idx="1"/>
          </p:nvPr>
        </p:nvSpPr>
        <p:spPr>
          <a:solidFill>
            <a:schemeClr val="accent2"/>
          </a:solidFill>
        </p:spPr>
        <p:txBody>
          <a:bodyPr>
            <a:normAutofit fontScale="85000" lnSpcReduction="10000"/>
          </a:bodyPr>
          <a:lstStyle/>
          <a:p>
            <a:r>
              <a:rPr lang="ru-RU" b="1" i="1" dirty="0" smtClean="0"/>
              <a:t>от России отторгались Польша, Литва, часть Латвии, Белоруссии и Закавказья. Советское правительство должно было вывести свои войска из Латвии и Эстонии, а также из Финляндии, получившей независимость согласно декрету от 18(31) декабря 1917 г. Армия должна была покинуть и Украину, куда по приглашению ее правительства вводились австро-германские войска.</a:t>
            </a:r>
            <a:endParaRPr lang="ru-RU" b="1" i="1" dirty="0"/>
          </a:p>
        </p:txBody>
      </p:sp>
      <p:sp>
        <p:nvSpPr>
          <p:cNvPr id="5" name="Текст 4"/>
          <p:cNvSpPr>
            <a:spLocks noGrp="1"/>
          </p:cNvSpPr>
          <p:nvPr>
            <p:ph type="body" sz="half" idx="2"/>
          </p:nvPr>
        </p:nvSpPr>
        <p:spPr/>
        <p:txBody>
          <a:bodyPr>
            <a:normAutofit/>
          </a:bodyPr>
          <a:lstStyle/>
          <a:p>
            <a:r>
              <a:rPr lang="ru-RU" sz="2000" b="1" dirty="0" smtClean="0"/>
              <a:t>23 февраля советское правительство получило германский ультиматум. </a:t>
            </a:r>
            <a:endParaRPr lang="ru-RU" sz="2000" b="1" dirty="0" smtClean="0"/>
          </a:p>
          <a:p>
            <a:endParaRPr lang="ru-RU" sz="2000" b="1" dirty="0"/>
          </a:p>
        </p:txBody>
      </p:sp>
      <p:pic>
        <p:nvPicPr>
          <p:cNvPr id="3074" name="Picture 2" descr="C:\Users\Владелец\Desktop\war_026.jpg"/>
          <p:cNvPicPr>
            <a:picLocks noChangeAspect="1" noChangeArrowheads="1"/>
          </p:cNvPicPr>
          <p:nvPr/>
        </p:nvPicPr>
        <p:blipFill>
          <a:blip r:embed="rId2"/>
          <a:srcRect/>
          <a:stretch>
            <a:fillRect/>
          </a:stretch>
        </p:blipFill>
        <p:spPr bwMode="auto">
          <a:xfrm>
            <a:off x="142844" y="2571744"/>
            <a:ext cx="3214710" cy="3357586"/>
          </a:xfrm>
          <a:prstGeom prst="rect">
            <a:avLst/>
          </a:prstGeom>
          <a:noFill/>
        </p:spPr>
      </p:pic>
      <p:sp>
        <p:nvSpPr>
          <p:cNvPr id="6" name="TextBox 5"/>
          <p:cNvSpPr txBox="1"/>
          <p:nvPr/>
        </p:nvSpPr>
        <p:spPr>
          <a:xfrm>
            <a:off x="3857620" y="6215082"/>
            <a:ext cx="2006318" cy="369332"/>
          </a:xfrm>
          <a:prstGeom prst="rect">
            <a:avLst/>
          </a:prstGeom>
          <a:noFill/>
        </p:spPr>
        <p:txBody>
          <a:bodyPr wrap="none" rtlCol="0">
            <a:spAutoFit/>
          </a:bodyPr>
          <a:lstStyle/>
          <a:p>
            <a:r>
              <a:rPr lang="ru-RU" dirty="0" smtClean="0"/>
              <a:t>3 марта 1918 года.</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786874" cy="796908"/>
          </a:xfrm>
        </p:spPr>
        <p:txBody>
          <a:bodyPr>
            <a:normAutofit fontScale="90000"/>
          </a:bodyPr>
          <a:lstStyle/>
          <a:p>
            <a:r>
              <a:rPr lang="ru-RU" b="1" dirty="0" smtClean="0"/>
              <a:t>Экономическая политика новой власти. </a:t>
            </a:r>
            <a:endParaRPr lang="ru-RU" dirty="0"/>
          </a:p>
        </p:txBody>
      </p:sp>
      <p:sp>
        <p:nvSpPr>
          <p:cNvPr id="3" name="Содержимое 2"/>
          <p:cNvSpPr>
            <a:spLocks noGrp="1"/>
          </p:cNvSpPr>
          <p:nvPr>
            <p:ph idx="1"/>
          </p:nvPr>
        </p:nvSpPr>
        <p:spPr>
          <a:xfrm>
            <a:off x="457200" y="1285860"/>
            <a:ext cx="8229600" cy="4840303"/>
          </a:xfrm>
          <a:solidFill>
            <a:schemeClr val="accent2"/>
          </a:solidFill>
        </p:spPr>
        <p:txBody>
          <a:bodyPr>
            <a:normAutofit lnSpcReduction="10000"/>
          </a:bodyPr>
          <a:lstStyle/>
          <a:p>
            <a:r>
              <a:rPr lang="ru-RU" dirty="0" smtClean="0"/>
              <a:t>13 мая 1918 г. был опубликован декрет ВЦИК и СНК «О предоставлении наркомату продовольствия чрезвычайных полномочий по борьбе с деревенской буржуазией, укрывающей хлебные запасы и спекулирующей ими». </a:t>
            </a:r>
          </a:p>
          <a:p>
            <a:r>
              <a:rPr lang="ru-RU" dirty="0" smtClean="0"/>
              <a:t>11 июня 1918 г., несмотря на яростные возражения левых эсеров, был выпущен декрет об образовании комитетов деревенской бедноты.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b="1" dirty="0" smtClean="0"/>
              <a:t>экономика</a:t>
            </a:r>
            <a:endParaRPr lang="ru-RU" b="1" dirty="0"/>
          </a:p>
        </p:txBody>
      </p:sp>
      <p:sp>
        <p:nvSpPr>
          <p:cNvPr id="3" name="Содержимое 2"/>
          <p:cNvSpPr>
            <a:spLocks noGrp="1"/>
          </p:cNvSpPr>
          <p:nvPr>
            <p:ph idx="1"/>
          </p:nvPr>
        </p:nvSpPr>
        <p:spPr>
          <a:xfrm>
            <a:off x="457200" y="1071546"/>
            <a:ext cx="8229600" cy="5054617"/>
          </a:xfrm>
          <a:solidFill>
            <a:schemeClr val="accent2"/>
          </a:solidFill>
        </p:spPr>
        <p:txBody>
          <a:bodyPr>
            <a:normAutofit lnSpcReduction="10000"/>
          </a:bodyPr>
          <a:lstStyle/>
          <a:p>
            <a:r>
              <a:rPr lang="ru-RU" dirty="0" smtClean="0"/>
              <a:t>14 ноября 1917 г. был принят декрет и Положение о рабочем контроле.</a:t>
            </a:r>
          </a:p>
          <a:p>
            <a:r>
              <a:rPr lang="ru-RU" dirty="0" smtClean="0"/>
              <a:t> Началась национализация частных банков в Петрограде, банковское дело было объявлено государственной монополией. Был создан единый народный банк Российской республики.</a:t>
            </a:r>
          </a:p>
          <a:p>
            <a:r>
              <a:rPr lang="ru-RU" dirty="0" smtClean="0"/>
              <a:t>Первоначально национализация была лишь ответной реакцией на враждебные шаги со стороны предпринимателей. </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5719"/>
          </a:xfrm>
        </p:spPr>
        <p:txBody>
          <a:bodyPr>
            <a:normAutofit fontScale="90000"/>
          </a:bodyPr>
          <a:lstStyle/>
          <a:p>
            <a:r>
              <a:rPr lang="ru-RU" dirty="0" smtClean="0"/>
              <a:t>.</a:t>
            </a:r>
            <a:endParaRPr lang="ru-RU" dirty="0"/>
          </a:p>
        </p:txBody>
      </p:sp>
      <p:sp>
        <p:nvSpPr>
          <p:cNvPr id="3" name="Содержимое 2"/>
          <p:cNvSpPr>
            <a:spLocks noGrp="1"/>
          </p:cNvSpPr>
          <p:nvPr>
            <p:ph sz="half" idx="1"/>
          </p:nvPr>
        </p:nvSpPr>
        <p:spPr>
          <a:xfrm>
            <a:off x="457200" y="428604"/>
            <a:ext cx="4038600" cy="5697559"/>
          </a:xfrm>
          <a:solidFill>
            <a:schemeClr val="accent2"/>
          </a:solidFill>
        </p:spPr>
        <p:txBody>
          <a:bodyPr>
            <a:noAutofit/>
          </a:bodyPr>
          <a:lstStyle/>
          <a:p>
            <a:r>
              <a:rPr lang="ru-RU" sz="2400" b="1" dirty="0" smtClean="0"/>
              <a:t>апреля 1918 г. По мнению В. И. Ленина, в целях стабилизации советской власти необходимо было начать техническое сотрудничество с крупной буржуазией, восстановить авторитет администрации на предприятиях, ввести строгую дисциплину труда с опорой на материальные стимулы</a:t>
            </a:r>
            <a:endParaRPr lang="ru-RU" sz="2400" b="1" dirty="0"/>
          </a:p>
        </p:txBody>
      </p:sp>
      <p:sp>
        <p:nvSpPr>
          <p:cNvPr id="4" name="Содержимое 3"/>
          <p:cNvSpPr>
            <a:spLocks noGrp="1"/>
          </p:cNvSpPr>
          <p:nvPr>
            <p:ph sz="half" idx="2"/>
          </p:nvPr>
        </p:nvSpPr>
        <p:spPr>
          <a:xfrm>
            <a:off x="4648200" y="1857364"/>
            <a:ext cx="4038600" cy="4714908"/>
          </a:xfrm>
          <a:solidFill>
            <a:schemeClr val="accent2"/>
          </a:solidFill>
        </p:spPr>
        <p:txBody>
          <a:bodyPr>
            <a:noAutofit/>
          </a:bodyPr>
          <a:lstStyle/>
          <a:p>
            <a:r>
              <a:rPr lang="ru-RU" sz="2000" b="1" dirty="0" smtClean="0"/>
              <a:t>Введение чрезвычайных мер в аграрном секторе потребовало соответствующих решений и в других секторах экономики. </a:t>
            </a:r>
          </a:p>
          <a:p>
            <a:r>
              <a:rPr lang="ru-RU" sz="2000" b="1" dirty="0" smtClean="0"/>
              <a:t>Функции управления национализированными предприятиями передавались Высшему совету народного хозяйства (ВСНХ), который был создан в декабре 1917 г. для согласования и объединения деятельности всех экономических органов и учреждений, как центральных, так и местных.</a:t>
            </a:r>
            <a:endParaRPr lang="ru-RU" sz="2400" b="1" dirty="0"/>
          </a:p>
        </p:txBody>
      </p:sp>
      <p:sp>
        <p:nvSpPr>
          <p:cNvPr id="5" name="Прямоугольник 4"/>
          <p:cNvSpPr/>
          <p:nvPr/>
        </p:nvSpPr>
        <p:spPr>
          <a:xfrm>
            <a:off x="4572000" y="428604"/>
            <a:ext cx="4214842" cy="121444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i="1" dirty="0" smtClean="0">
                <a:solidFill>
                  <a:schemeClr val="tx1"/>
                </a:solidFill>
              </a:rPr>
              <a:t>В годы Военного коммунизма всё промышленное производство, распределение сырья и готовой продукции было сосредоточено в ВСНХ</a:t>
            </a:r>
            <a:endParaRPr lang="ru-RU" b="1" i="1"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857365"/>
            <a:ext cx="7000924" cy="4524315"/>
          </a:xfrm>
          <a:prstGeom prst="rect">
            <a:avLst/>
          </a:prstGeom>
        </p:spPr>
        <p:txBody>
          <a:bodyPr wrap="square">
            <a:spAutoFit/>
          </a:bodyPr>
          <a:lstStyle/>
          <a:p>
            <a:r>
              <a:rPr lang="en-US" dirty="0" smtClean="0">
                <a:hlinkClick r:id="rId2"/>
              </a:rPr>
              <a:t>http://</a:t>
            </a:r>
            <a:r>
              <a:rPr lang="en-US" dirty="0" smtClean="0">
                <a:hlinkClick r:id="rId2"/>
              </a:rPr>
              <a:t>www.politforums.ru/historypages/1286741690.html</a:t>
            </a:r>
            <a:endParaRPr lang="ru-RU" dirty="0" smtClean="0"/>
          </a:p>
          <a:p>
            <a:r>
              <a:rPr lang="en-US" dirty="0" smtClean="0">
                <a:hlinkClick r:id="rId3"/>
              </a:rPr>
              <a:t>http://</a:t>
            </a:r>
            <a:r>
              <a:rPr lang="en-US" dirty="0" smtClean="0">
                <a:hlinkClick r:id="rId3"/>
              </a:rPr>
              <a:t>ww-one.airforce.ru/brest-litowsk/page_03a.htm</a:t>
            </a:r>
            <a:endParaRPr lang="ru-RU" dirty="0" smtClean="0"/>
          </a:p>
          <a:p>
            <a:r>
              <a:rPr lang="en-US" dirty="0" smtClean="0">
                <a:hlinkClick r:id="rId4"/>
              </a:rPr>
              <a:t>http://</a:t>
            </a:r>
            <a:r>
              <a:rPr lang="en-US" dirty="0" smtClean="0">
                <a:hlinkClick r:id="rId4"/>
              </a:rPr>
              <a:t>sscadm.nsu.ru/zfmsh/html/seminars/hystory/lect/mindolin.html</a:t>
            </a:r>
            <a:endParaRPr lang="ru-RU" dirty="0" smtClean="0"/>
          </a:p>
          <a:p>
            <a:r>
              <a:rPr lang="en-US" dirty="0" smtClean="0">
                <a:hlinkClick r:id="rId5"/>
              </a:rPr>
              <a:t>http://</a:t>
            </a:r>
            <a:r>
              <a:rPr lang="en-US" dirty="0" smtClean="0">
                <a:hlinkClick r:id="rId5"/>
              </a:rPr>
              <a:t>reibert.info/forum/album.php?s=b441a76d750c7b115f19406286d6f1f4&amp;albumid=2729&amp;page=2</a:t>
            </a:r>
            <a:endParaRPr lang="ru-RU" dirty="0" smtClean="0"/>
          </a:p>
          <a:p>
            <a:r>
              <a:rPr lang="en-US" dirty="0" smtClean="0">
                <a:hlinkClick r:id="rId6"/>
              </a:rPr>
              <a:t>http://</a:t>
            </a:r>
            <a:r>
              <a:rPr lang="en-US" dirty="0" smtClean="0">
                <a:hlinkClick r:id="rId6"/>
              </a:rPr>
              <a:t>biografiya.org/eng/t/trockij-lev-davidovich-trotsky-lev-davidovich/index.php</a:t>
            </a:r>
            <a:endParaRPr lang="ru-RU" dirty="0" smtClean="0"/>
          </a:p>
          <a:p>
            <a:r>
              <a:rPr lang="en-US" dirty="0" smtClean="0">
                <a:hlinkClick r:id="rId7"/>
              </a:rPr>
              <a:t>http://</a:t>
            </a:r>
            <a:r>
              <a:rPr lang="en-US" dirty="0" smtClean="0">
                <a:hlinkClick r:id="rId7"/>
              </a:rPr>
              <a:t>www.rsu.edu.ru/files/e-learning/History_of_Art/Pictures/Pict_83_151_3.html</a:t>
            </a:r>
            <a:endParaRPr lang="ru-RU" dirty="0" smtClean="0"/>
          </a:p>
          <a:p>
            <a:r>
              <a:rPr lang="en-US" dirty="0" smtClean="0">
                <a:hlinkClick r:id="rId8"/>
              </a:rPr>
              <a:t>http://</a:t>
            </a:r>
            <a:r>
              <a:rPr lang="en-US" dirty="0" smtClean="0">
                <a:hlinkClick r:id="rId8"/>
              </a:rPr>
              <a:t>encspb.ru/article.php?kod=2804022934</a:t>
            </a:r>
            <a:endParaRPr lang="ru-RU" dirty="0" smtClean="0"/>
          </a:p>
          <a:p>
            <a:r>
              <a:rPr lang="en-US" dirty="0" smtClean="0">
                <a:hlinkClick r:id="rId9"/>
              </a:rPr>
              <a:t>http://</a:t>
            </a:r>
            <a:r>
              <a:rPr lang="en-US" dirty="0" smtClean="0">
                <a:hlinkClick r:id="rId9"/>
              </a:rPr>
              <a:t>poltora-bobra.livejournal.com/188043.html</a:t>
            </a:r>
            <a:endParaRPr lang="ru-RU" dirty="0" smtClean="0"/>
          </a:p>
          <a:p>
            <a:endParaRPr lang="ru-RU" dirty="0" smtClean="0"/>
          </a:p>
          <a:p>
            <a:endParaRPr lang="ru-RU" dirty="0" smtClean="0"/>
          </a:p>
          <a:p>
            <a:endParaRPr lang="ru-RU" dirty="0" smtClean="0"/>
          </a:p>
          <a:p>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II съезд Советов. Первые декреты советской власти. (25 октября )</a:t>
            </a:r>
            <a:endParaRPr lang="ru-RU" b="1" i="1" dirty="0"/>
          </a:p>
        </p:txBody>
      </p:sp>
      <p:sp>
        <p:nvSpPr>
          <p:cNvPr id="3" name="Содержимое 2"/>
          <p:cNvSpPr>
            <a:spLocks noGrp="1"/>
          </p:cNvSpPr>
          <p:nvPr>
            <p:ph idx="1"/>
          </p:nvPr>
        </p:nvSpPr>
        <p:spPr>
          <a:solidFill>
            <a:schemeClr val="accent2"/>
          </a:solidFill>
        </p:spPr>
        <p:txBody>
          <a:bodyPr>
            <a:normAutofit fontScale="92500" lnSpcReduction="10000"/>
          </a:bodyPr>
          <a:lstStyle/>
          <a:p>
            <a:r>
              <a:rPr lang="ru-RU" dirty="0" smtClean="0"/>
              <a:t>Из 739 делегатов:</a:t>
            </a:r>
          </a:p>
          <a:p>
            <a:r>
              <a:rPr lang="ru-RU" dirty="0" smtClean="0"/>
              <a:t>338 составляли большевики,</a:t>
            </a:r>
          </a:p>
          <a:p>
            <a:r>
              <a:rPr lang="ru-RU" dirty="0" smtClean="0"/>
              <a:t> 127 мандатов принадлежало левому крылу эсеровской партии, поддерживавшему большевистскую идею вооруженного восстания.</a:t>
            </a:r>
          </a:p>
          <a:p>
            <a:r>
              <a:rPr lang="ru-RU" dirty="0" smtClean="0"/>
              <a:t> Меньшевики и правые эсеры резко осудили действия большевиков и потребовали от съезда начать переговоры с Временным правительством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fontScale="90000"/>
          </a:bodyPr>
          <a:lstStyle/>
          <a:p>
            <a:r>
              <a:rPr lang="ru-RU" b="1" i="1" dirty="0" smtClean="0"/>
              <a:t>Декрет о земле.</a:t>
            </a:r>
            <a:endParaRPr lang="ru-RU" b="1" i="1" dirty="0"/>
          </a:p>
        </p:txBody>
      </p:sp>
      <p:sp>
        <p:nvSpPr>
          <p:cNvPr id="3" name="Содержимое 2"/>
          <p:cNvSpPr>
            <a:spLocks noGrp="1"/>
          </p:cNvSpPr>
          <p:nvPr>
            <p:ph idx="1"/>
          </p:nvPr>
        </p:nvSpPr>
        <p:spPr>
          <a:xfrm>
            <a:off x="214282" y="785794"/>
            <a:ext cx="8643998" cy="5857916"/>
          </a:xfrm>
          <a:solidFill>
            <a:schemeClr val="accent2"/>
          </a:solidFill>
        </p:spPr>
        <p:txBody>
          <a:bodyPr>
            <a:normAutofit fontScale="77500" lnSpcReduction="20000"/>
          </a:bodyPr>
          <a:lstStyle/>
          <a:p>
            <a:r>
              <a:rPr lang="ru-RU" dirty="0" smtClean="0"/>
              <a:t>    1) Помещичья собственность на землю отменяется немедленно без всякого выкупа.</a:t>
            </a:r>
            <a:br>
              <a:rPr lang="ru-RU" dirty="0" smtClean="0"/>
            </a:br>
            <a:r>
              <a:rPr lang="ru-RU" dirty="0" smtClean="0"/>
              <a:t>      2) Помещичьи имения, равно как все земли удельные, монастырские, </a:t>
            </a:r>
            <a:r>
              <a:rPr lang="ru-RU" dirty="0" smtClean="0"/>
              <a:t>церковные переходят </a:t>
            </a:r>
            <a:r>
              <a:rPr lang="ru-RU" dirty="0" smtClean="0"/>
              <a:t>в распоряжение волостных земельных комитетов и уездных Советов крестьянских депутатов, впредь до Учредительного собрания.</a:t>
            </a:r>
            <a:br>
              <a:rPr lang="ru-RU" dirty="0" smtClean="0"/>
            </a:br>
            <a:r>
              <a:rPr lang="ru-RU" dirty="0" smtClean="0"/>
              <a:t>      3) Какая бы то ни была порча конфискуемого имущества, принадлежащего отныне всему народу, объявляется тяжким преступлением, караемым революционным судом. </a:t>
            </a:r>
            <a:br>
              <a:rPr lang="ru-RU" dirty="0" smtClean="0"/>
            </a:br>
            <a:r>
              <a:rPr lang="ru-RU" dirty="0" smtClean="0"/>
              <a:t>      4) Для руководства по осуществлению великих земельных преобразований, впредь до окончательного их решения Учредительным собранием, должен повсюду служить следующий крестьянский наказ, составленный на основании 242 местных крестьянских наказов редакцией «Известий Всероссийского Совета Крестьянских Депутатов»...</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74638"/>
            <a:ext cx="8358246" cy="6369072"/>
          </a:xfrm>
          <a:solidFill>
            <a:schemeClr val="accent2"/>
          </a:solidFill>
        </p:spPr>
        <p:txBody>
          <a:bodyPr>
            <a:noAutofit/>
          </a:bodyPr>
          <a:lstStyle/>
          <a:p>
            <a:r>
              <a:rPr lang="ru-RU" sz="2400" dirty="0" smtClean="0"/>
              <a:t>1) Право частной собственности на землю отменяется навсегда; земля не  может быть ни продаваема, ни покупаема, ни сдаваема в аренду либо в залог, ни каким-либо другим способом отчуждаема. Вся </a:t>
            </a:r>
            <a:r>
              <a:rPr lang="ru-RU" sz="2400" dirty="0" smtClean="0"/>
              <a:t>земля отчуждается </a:t>
            </a:r>
            <a:r>
              <a:rPr lang="ru-RU" sz="2400" dirty="0" smtClean="0"/>
              <a:t>безвозмездно, обращается во всенародное достояние и переходит в пользование всех трудящихся на ней</a:t>
            </a:r>
            <a:r>
              <a:rPr lang="ru-RU" sz="2400" dirty="0" smtClean="0"/>
              <a:t>.</a:t>
            </a:r>
            <a:br>
              <a:rPr lang="ru-RU" sz="2400" dirty="0" smtClean="0"/>
            </a:br>
            <a:r>
              <a:rPr lang="ru-RU" sz="2400" dirty="0" smtClean="0"/>
              <a:t> </a:t>
            </a:r>
            <a:r>
              <a:rPr lang="ru-RU" sz="2400" dirty="0" smtClean="0"/>
              <a:t>3а пострадавшими от имущественного переворота признается лишь право на общественную поддержку на время, необходимое для приспособления к новым условиям существования. </a:t>
            </a:r>
            <a:br>
              <a:rPr lang="ru-RU" sz="2400" dirty="0" smtClean="0"/>
            </a:br>
            <a:r>
              <a:rPr lang="ru-RU" sz="2400" dirty="0" smtClean="0"/>
              <a:t>2) Все недра земли руда, нефть, уголь, соль и т.д.,. а также леса и  воды, имеющие общегосударственное значение, переходят в исключительное пользование государства. Все мелкие реки, озера, леса и проч. переходят в пользование общин при условии заведования ими местными органами  самоуправления. </a:t>
            </a:r>
            <a:r>
              <a:rPr lang="ru-RU" sz="1400" dirty="0" smtClean="0"/>
              <a:t/>
            </a:r>
            <a:br>
              <a:rPr lang="ru-RU" sz="1400" dirty="0" smtClean="0"/>
            </a:br>
            <a:endParaRPr lang="ru-RU"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a:solidFill>
            <a:schemeClr val="accent2"/>
          </a:solidFill>
        </p:spPr>
        <p:txBody>
          <a:bodyPr>
            <a:normAutofit fontScale="90000"/>
          </a:bodyPr>
          <a:lstStyle/>
          <a:p>
            <a:r>
              <a:rPr lang="ru-RU" sz="2800" dirty="0" smtClean="0"/>
              <a:t>3) Земельные участки с высококультурными хозяйствами: сады, плантации, рассадники, питомники, оранжереи и тому подобные, не подлежат разделу, а превращаются в показательные и передаются в исключительное пользование государства или общин, в зависимости от размера и значения их</a:t>
            </a:r>
            <a:r>
              <a:rPr lang="ru-RU" sz="2800" dirty="0" smtClean="0"/>
              <a:t>. </a:t>
            </a:r>
            <a:r>
              <a:rPr lang="ru-RU" sz="2800" dirty="0" smtClean="0"/>
              <a:t/>
            </a:r>
            <a:br>
              <a:rPr lang="ru-RU" sz="2800" dirty="0" smtClean="0"/>
            </a:br>
            <a:r>
              <a:rPr lang="ru-RU" sz="2800" dirty="0" smtClean="0"/>
              <a:t>4) Конские заводы</a:t>
            </a:r>
            <a:r>
              <a:rPr lang="ru-RU" sz="2800" dirty="0" smtClean="0"/>
              <a:t>, казенные </a:t>
            </a:r>
            <a:r>
              <a:rPr lang="ru-RU" sz="2800" dirty="0" smtClean="0"/>
              <a:t>и частные племенные скотоводства и птицеводства и проч. конфискуются, обращаются во всенародное достояние и переходят либо в исключительное пользование государства, либо общины, в зависимости от величины и значения их. Вопрос о выкупе подлежит рассмотрению Учредительного собрания. </a:t>
            </a:r>
            <a:br>
              <a:rPr lang="ru-RU" sz="2800" dirty="0" smtClean="0"/>
            </a:br>
            <a:endParaRPr lang="ru-RU"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a:solidFill>
            <a:schemeClr val="accent2"/>
          </a:solidFill>
        </p:spPr>
        <p:txBody>
          <a:bodyPr>
            <a:normAutofit/>
          </a:bodyPr>
          <a:lstStyle/>
          <a:p>
            <a:r>
              <a:rPr lang="ru-RU" sz="2800" dirty="0" smtClean="0"/>
              <a:t>5) Весь хозяйственный инвентарь конфискованных земель, живой и мертвый, переходит в исключительное пользование государства или </a:t>
            </a:r>
            <a:r>
              <a:rPr lang="ru-RU" sz="2800" dirty="0" err="1" smtClean="0"/>
              <a:t>общины.в</a:t>
            </a:r>
            <a:r>
              <a:rPr lang="ru-RU" sz="2800" dirty="0" smtClean="0"/>
              <a:t> зависимости от величины и значения их, без выкупа. Конфискация инвентаря не касается малоземельных крестьян. </a:t>
            </a:r>
            <a:br>
              <a:rPr lang="ru-RU" sz="2800" dirty="0" smtClean="0"/>
            </a:br>
            <a:r>
              <a:rPr lang="ru-RU" sz="2800" dirty="0" smtClean="0"/>
              <a:t>6) Право пользования землею получают все граждане (без различия пола) Российского государства, желающие обрабатывать ее своим трудом, при помощи своей семьи или в товариществе, и только до той </a:t>
            </a:r>
            <a:r>
              <a:rPr lang="ru-RU" sz="2800" dirty="0" err="1" smtClean="0"/>
              <a:t>поры.пока</a:t>
            </a:r>
            <a:r>
              <a:rPr lang="ru-RU" sz="2800" dirty="0" smtClean="0"/>
              <a:t> они в силах ее обрабатывать. Наемный труд не допускается.</a:t>
            </a:r>
            <a:endParaRPr lang="ru-RU"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smtClean="0"/>
              <a:t>Декрет о мире</a:t>
            </a:r>
            <a:endParaRPr lang="ru-RU" b="1" i="1" dirty="0"/>
          </a:p>
        </p:txBody>
      </p:sp>
      <p:sp>
        <p:nvSpPr>
          <p:cNvPr id="3" name="Содержимое 2"/>
          <p:cNvSpPr>
            <a:spLocks noGrp="1"/>
          </p:cNvSpPr>
          <p:nvPr>
            <p:ph idx="1"/>
          </p:nvPr>
        </p:nvSpPr>
        <p:spPr>
          <a:solidFill>
            <a:schemeClr val="accent2"/>
          </a:solidFill>
        </p:spPr>
        <p:txBody>
          <a:bodyPr>
            <a:normAutofit fontScale="92500" lnSpcReduction="10000"/>
          </a:bodyPr>
          <a:lstStyle/>
          <a:p>
            <a:r>
              <a:rPr lang="ru-RU" b="1" i="1" dirty="0" smtClean="0"/>
              <a:t>Декрет о мире провозгласил выход России из войны. Съезд обратился ко всем воюющим правительствам и народам с предложением всеобщего мира без аннексий и контрибуций.</a:t>
            </a:r>
          </a:p>
          <a:p>
            <a:r>
              <a:rPr lang="ru-RU" b="1" i="1" dirty="0" smtClean="0"/>
              <a:t>В основу Декрета о земле были положены 242 местных крестьянских наказа </a:t>
            </a:r>
            <a:r>
              <a:rPr lang="en-US" b="1" i="1" dirty="0" smtClean="0"/>
              <a:t>I</a:t>
            </a:r>
            <a:r>
              <a:rPr lang="ru-RU" b="1" i="1" dirty="0" smtClean="0"/>
              <a:t> съезду Советов, в которых излагались представления крестьян об аграрной реформе. </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lstStyle/>
          <a:p>
            <a:r>
              <a:rPr lang="ru-RU" b="1" i="1" dirty="0" smtClean="0"/>
              <a:t>Декрет о власти</a:t>
            </a:r>
            <a:endParaRPr lang="ru-RU" b="1" i="1" dirty="0"/>
          </a:p>
        </p:txBody>
      </p:sp>
      <p:sp>
        <p:nvSpPr>
          <p:cNvPr id="6" name="Содержимое 5"/>
          <p:cNvSpPr>
            <a:spLocks noGrp="1"/>
          </p:cNvSpPr>
          <p:nvPr>
            <p:ph sz="half" idx="1"/>
          </p:nvPr>
        </p:nvSpPr>
        <p:spPr>
          <a:solidFill>
            <a:schemeClr val="accent2"/>
          </a:solidFill>
        </p:spPr>
        <p:txBody>
          <a:bodyPr>
            <a:normAutofit fontScale="85000" lnSpcReduction="20000"/>
          </a:bodyPr>
          <a:lstStyle/>
          <a:p>
            <a:r>
              <a:rPr lang="ru-RU" b="1" i="1" dirty="0" smtClean="0"/>
              <a:t>провозглашал повсеместный переход власти к Советам рабочих, солдатских и крестьянских депутатов. Съезд избрал новый состав Всероссийского центрального исполнительного комитета (ВЦИК). В него вошли 62 большевика и 29 левых эсеров. </a:t>
            </a:r>
            <a:endParaRPr lang="ru-RU" b="1" i="1" dirty="0"/>
          </a:p>
        </p:txBody>
      </p:sp>
      <p:sp>
        <p:nvSpPr>
          <p:cNvPr id="8" name="Содержимое 7"/>
          <p:cNvSpPr>
            <a:spLocks noGrp="1"/>
          </p:cNvSpPr>
          <p:nvPr>
            <p:ph sz="half" idx="2"/>
          </p:nvPr>
        </p:nvSpPr>
        <p:spPr>
          <a:solidFill>
            <a:schemeClr val="accent2"/>
          </a:solidFill>
        </p:spPr>
        <p:txBody>
          <a:bodyPr>
            <a:normAutofit fontScale="85000" lnSpcReduction="20000"/>
          </a:bodyPr>
          <a:lstStyle/>
          <a:p>
            <a:r>
              <a:rPr lang="ru-RU" b="1" i="1" dirty="0" smtClean="0"/>
              <a:t>Исполнительная власть передавалась временному правительству — Совету народных комиссаров (СНК) — во главе с В. И. Лениным. При обсуждении и принятии каждого декрета подчеркивалось, что они носят временный характер — до созыва Учредительного собрания.</a:t>
            </a:r>
            <a:endParaRPr lang="ru-RU" b="1" i="1" dirty="0"/>
          </a:p>
        </p:txBody>
      </p:sp>
      <p:sp>
        <p:nvSpPr>
          <p:cNvPr id="5" name="Текст 4"/>
          <p:cNvSpPr>
            <a:spLocks noGrp="1"/>
          </p:cNvSpPr>
          <p:nvPr>
            <p:ph type="body" idx="4294967295"/>
          </p:nvPr>
        </p:nvSpPr>
        <p:spPr>
          <a:xfrm>
            <a:off x="-142908" y="1535113"/>
            <a:ext cx="4183096" cy="639762"/>
          </a:xfrm>
        </p:spPr>
        <p:txBody>
          <a:bodyPr/>
          <a:lstStyle/>
          <a:p>
            <a:pPr>
              <a:buNone/>
            </a:pPr>
            <a:r>
              <a:rPr lang="ru-RU" dirty="0" smtClean="0"/>
              <a:t>.</a:t>
            </a:r>
            <a:endParaRPr lang="ru-RU" dirty="0"/>
          </a:p>
        </p:txBody>
      </p:sp>
      <p:sp>
        <p:nvSpPr>
          <p:cNvPr id="7" name="Текст 6"/>
          <p:cNvSpPr>
            <a:spLocks noGrp="1"/>
          </p:cNvSpPr>
          <p:nvPr>
            <p:ph type="body" sz="quarter" idx="4294967295"/>
          </p:nvPr>
        </p:nvSpPr>
        <p:spPr>
          <a:xfrm rot="10800000" flipV="1">
            <a:off x="5102225" y="1857375"/>
            <a:ext cx="4041775" cy="363538"/>
          </a:xfrm>
        </p:spPr>
        <p:txBody>
          <a:bodyPr>
            <a:noAutofit/>
          </a:bodyPr>
          <a:lstStyle/>
          <a:p>
            <a:r>
              <a:rPr lang="ru-RU" dirty="0" smtClean="0"/>
              <a:t>.</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1269</Words>
  <PresentationFormat>Экран (4:3)</PresentationFormat>
  <Paragraphs>102</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Становление советской власти</vt:lpstr>
      <vt:lpstr>Слайд 2</vt:lpstr>
      <vt:lpstr>II съезд Советов. Первые декреты советской власти. (25 октября )</vt:lpstr>
      <vt:lpstr>Декрет о земле.</vt:lpstr>
      <vt:lpstr>1) Право частной собственности на землю отменяется навсегда; земля не  может быть ни продаваема, ни покупаема, ни сдаваема в аренду либо в залог, ни каким-либо другим способом отчуждаема. Вся земля отчуждается безвозмездно, обращается во всенародное достояние и переходит в пользование всех трудящихся на ней.  3а пострадавшими от имущественного переворота признается лишь право на общественную поддержку на время, необходимое для приспособления к новым условиям существования.  2) Все недра земли руда, нефть, уголь, соль и т.д.,. а также леса и  воды, имеющие общегосударственное значение, переходят в исключительное пользование государства. Все мелкие реки, озера, леса и проч. переходят в пользование общин при условии заведования ими местными органами  самоуправления.  </vt:lpstr>
      <vt:lpstr>3) Земельные участки с высококультурными хозяйствами: сады, плантации, рассадники, питомники, оранжереи и тому подобные, не подлежат разделу, а превращаются в показательные и передаются в исключительное пользование государства или общин, в зависимости от размера и значения их.  4) Конские заводы, казенные и частные племенные скотоводства и птицеводства и проч. конфискуются, обращаются во всенародное достояние и переходят либо в исключительное пользование государства, либо общины, в зависимости от величины и значения их. Вопрос о выкупе подлежит рассмотрению Учредительного собрания.  </vt:lpstr>
      <vt:lpstr>5) Весь хозяйственный инвентарь конфискованных земель, живой и мертвый, переходит в исключительное пользование государства или общины.в зависимости от величины и значения их, без выкупа. Конфискация инвентаря не касается малоземельных крестьян.  6) Право пользования землею получают все граждане (без различия пола) Российского государства, желающие обрабатывать ее своим трудом, при помощи своей семьи или в товариществе, и только до той поры.пока они в силах ее обрабатывать. Наемный труд не допускается.</vt:lpstr>
      <vt:lpstr>Декрет о мире</vt:lpstr>
      <vt:lpstr>Декрет о власти</vt:lpstr>
      <vt:lpstr>ДЕКЛАРАЦИЯ ПРАВ НАРОДОВ РОССИИ </vt:lpstr>
      <vt:lpstr>Первые декреты</vt:lpstr>
      <vt:lpstr>Первые декреты</vt:lpstr>
      <vt:lpstr>Первые декреты</vt:lpstr>
      <vt:lpstr>Судьба Учредительного собрания. </vt:lpstr>
      <vt:lpstr> Декларация прав трудящегося и эксплуатируемого народа. </vt:lpstr>
      <vt:lpstr>5 января, в день открытия Учредительного собрания, в Петрограде прошла демонстрация в его защиту, организованная эсерами и меньшевиками. По приказу властей она была расстреляна. </vt:lpstr>
      <vt:lpstr>В ночь с 6 на 7 января 1918 г. ВЦИК принял декрет </vt:lpstr>
      <vt:lpstr>Формирование советской государственности. </vt:lpstr>
      <vt:lpstr>Первая Конституция</vt:lpstr>
      <vt:lpstr>Сепаратный мир или революционная война? </vt:lpstr>
      <vt:lpstr>Переговоры о мире.</vt:lpstr>
      <vt:lpstr>Позиции большевиков</vt:lpstr>
      <vt:lpstr>Брест-Литовский мир</vt:lpstr>
      <vt:lpstr>Экономическая политика новой власти. </vt:lpstr>
      <vt:lpstr>экономика</vt:lpstr>
      <vt:lpstr>.</vt:lpstr>
      <vt:lpstr>Слайд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Владелец</dc:creator>
  <cp:lastModifiedBy>Владелец</cp:lastModifiedBy>
  <cp:revision>15</cp:revision>
  <dcterms:created xsi:type="dcterms:W3CDTF">2010-12-24T14:50:00Z</dcterms:created>
  <dcterms:modified xsi:type="dcterms:W3CDTF">2010-12-24T17:24:06Z</dcterms:modified>
</cp:coreProperties>
</file>