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9" r:id="rId11"/>
    <p:sldId id="267" r:id="rId12"/>
    <p:sldId id="273" r:id="rId13"/>
    <p:sldId id="271" r:id="rId14"/>
    <p:sldId id="272" r:id="rId15"/>
    <p:sldId id="265" r:id="rId16"/>
    <p:sldId id="25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niver.omsk.su/omsk/Edu/Math/eevklid.htm" TargetMode="External"/><Relationship Id="rId3" Type="http://schemas.openxmlformats.org/officeDocument/2006/relationships/hyperlink" Target="http://minomos.narod.ru/Galery/15.htm" TargetMode="External"/><Relationship Id="rId7" Type="http://schemas.openxmlformats.org/officeDocument/2006/relationships/hyperlink" Target="http://activerain.com/blogs/sashadear" TargetMode="External"/><Relationship Id="rId2" Type="http://schemas.openxmlformats.org/officeDocument/2006/relationships/hyperlink" Target="http://www.sweden4rus.nu/rus/visual/fotos/image.asp?id=321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atalog.catalog.catalog.ww.infanata.org/2008/10/page/4/" TargetMode="External"/><Relationship Id="rId5" Type="http://schemas.openxmlformats.org/officeDocument/2006/relationships/hyperlink" Target="http://his.1september.ru/2002/01/5.html" TargetMode="External"/><Relationship Id="rId4" Type="http://schemas.openxmlformats.org/officeDocument/2006/relationships/hyperlink" Target="http://www.eurosmi.ru/science/41.html" TargetMode="External"/><Relationship Id="rId9" Type="http://schemas.openxmlformats.org/officeDocument/2006/relationships/hyperlink" Target="http://www.rkm.kz/node/67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143512"/>
            <a:ext cx="7772400" cy="1143008"/>
          </a:xfrm>
        </p:spPr>
        <p:txBody>
          <a:bodyPr>
            <a:noAutofit/>
          </a:bodyPr>
          <a:lstStyle/>
          <a:p>
            <a:r>
              <a:rPr lang="ru-RU" sz="5400" dirty="0" smtClean="0"/>
              <a:t>Истина и ее критерии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57166"/>
            <a:ext cx="4706943" cy="45005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Человеку важно, «чтобы предмет его воли... был объективным благом... предмет и содержание его мысли были объективно истинны и предмет его чувства был объективно прекрасен, т. е. не только для него, но и для всех безусловно». (В.С.Соловьев)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Владелец\Desktop\2a084f88b89f870d47cbe6faa8c_pr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642918"/>
            <a:ext cx="2957516" cy="38987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65169-A0E7-4D3D-AFEB-1E29A6347828}" type="slidenum">
              <a:rPr lang="ru-RU"/>
              <a:pPr/>
              <a:t>10</a:t>
            </a:fld>
            <a:endParaRPr lang="ru-RU" dirty="0"/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Критерии истины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Эмпирики считали, что источником и обоснованием всех знаний является чувственный опыт. </a:t>
            </a:r>
          </a:p>
          <a:p>
            <a:r>
              <a:rPr lang="ru-RU" b="1" dirty="0"/>
              <a:t> У рационалистов — критерием истины выступал разум.</a:t>
            </a:r>
          </a:p>
          <a:p>
            <a:r>
              <a:rPr lang="ru-RU" b="1" dirty="0"/>
              <a:t> </a:t>
            </a:r>
            <a:r>
              <a:rPr lang="ru-RU" b="1" dirty="0"/>
              <a:t>Конвенционалисткие</a:t>
            </a:r>
            <a:r>
              <a:rPr lang="ru-RU" b="1" dirty="0"/>
              <a:t> теории исходили из того, что истинное научное знание – это соглашение между исследователями — «конвенции»</a:t>
            </a:r>
          </a:p>
          <a:p>
            <a:r>
              <a:rPr lang="ru-RU" b="1" dirty="0"/>
              <a:t>Прагматические теории истины предполагают, что истинным является то сознание, которое способствует решению практических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Практика </a:t>
            </a:r>
            <a:r>
              <a:rPr lang="ru-RU" b="1" dirty="0" smtClean="0"/>
              <a:t>не может рассматриваться как универсальный критерий истины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6" name="Picture 2" descr="C:\Users\Владелец\Desktop\642549db55eaf4a3a88a672ce52490f4_b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85926"/>
            <a:ext cx="6143668" cy="43402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6215082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Критерий истинности - теория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643702" y="2143116"/>
            <a:ext cx="235745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smtClean="0"/>
              <a:t>Если </a:t>
            </a:r>
            <a:r>
              <a:rPr lang="ru-RU" sz="2400" b="1" dirty="0" smtClean="0"/>
              <a:t>практическую задачу удалось решить, значит, полнота знания о предмете </a:t>
            </a:r>
            <a:r>
              <a:rPr lang="ru-RU" sz="2400" b="1" dirty="0" smtClean="0"/>
              <a:t>достигнута ?</a:t>
            </a:r>
          </a:p>
          <a:p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643702" y="5929330"/>
            <a:ext cx="24176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Отказ от идеи </a:t>
            </a:r>
          </a:p>
          <a:p>
            <a:r>
              <a:rPr lang="ru-RU" sz="2400" b="1" dirty="0" smtClean="0"/>
              <a:t>развития знания</a:t>
            </a:r>
            <a:endParaRPr lang="ru-RU" sz="2400" b="1" dirty="0"/>
          </a:p>
        </p:txBody>
      </p:sp>
      <p:sp>
        <p:nvSpPr>
          <p:cNvPr id="8" name="Стрелка вниз 7"/>
          <p:cNvSpPr/>
          <p:nvPr/>
        </p:nvSpPr>
        <p:spPr>
          <a:xfrm>
            <a:off x="7572396" y="4929198"/>
            <a:ext cx="484632" cy="978408"/>
          </a:xfrm>
          <a:prstGeom prst="downArrow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Формы истины</a:t>
            </a:r>
            <a:endParaRPr lang="ru-RU" b="1" dirty="0"/>
          </a:p>
        </p:txBody>
      </p:sp>
      <p:sp>
        <p:nvSpPr>
          <p:cNvPr id="8195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Научная истина</a:t>
            </a:r>
          </a:p>
          <a:p>
            <a:pPr eaLnBrk="1" hangingPunct="1"/>
            <a:r>
              <a:rPr lang="ru-RU" b="1" dirty="0" smtClean="0"/>
              <a:t>Обыденная или житейская истина</a:t>
            </a:r>
          </a:p>
        </p:txBody>
      </p:sp>
      <p:sp>
        <p:nvSpPr>
          <p:cNvPr id="819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b="1" dirty="0" smtClean="0"/>
              <a:t>Художественная истина</a:t>
            </a:r>
          </a:p>
          <a:p>
            <a:pPr eaLnBrk="1" hangingPunct="1"/>
            <a:r>
              <a:rPr lang="ru-RU" b="1" dirty="0" smtClean="0"/>
              <a:t>Нравственная истина</a:t>
            </a:r>
          </a:p>
        </p:txBody>
      </p:sp>
      <p:pic>
        <p:nvPicPr>
          <p:cNvPr id="3074" name="Picture 2" descr="C:\Users\Владелец\Desktop\gamlet28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286124"/>
            <a:ext cx="2272994" cy="2928958"/>
          </a:xfrm>
          <a:prstGeom prst="rect">
            <a:avLst/>
          </a:prstGeom>
          <a:noFill/>
        </p:spPr>
      </p:pic>
      <p:pic>
        <p:nvPicPr>
          <p:cNvPr id="3075" name="Picture 3" descr="C:\Users\Владелец\Desktop\iCAN2I0U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357562"/>
            <a:ext cx="2142533" cy="2566997"/>
          </a:xfrm>
          <a:prstGeom prst="rect">
            <a:avLst/>
          </a:prstGeom>
          <a:noFill/>
        </p:spPr>
      </p:pic>
      <p:pic>
        <p:nvPicPr>
          <p:cNvPr id="3076" name="Picture 4" descr="C:\Users\Владелец\Desktop\9096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357563"/>
            <a:ext cx="2286003" cy="30480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/>
              <a:t>Виды истины</a:t>
            </a:r>
            <a:endParaRPr lang="ru-RU" sz="4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53656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Абсолютная истина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142985"/>
            <a:ext cx="4284693" cy="85725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Относительная истина</a:t>
            </a:r>
            <a:endParaRPr lang="ru-RU" sz="3200" dirty="0"/>
          </a:p>
        </p:txBody>
      </p:sp>
      <p:sp>
        <p:nvSpPr>
          <p:cNvPr id="12293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2174875"/>
            <a:ext cx="3829048" cy="3951288"/>
          </a:xfrm>
          <a:solidFill>
            <a:schemeClr val="accent5">
              <a:lumMod val="60000"/>
              <a:lumOff val="40000"/>
            </a:schemeClr>
          </a:solidFill>
        </p:spPr>
        <p:txBody>
          <a:bodyPr/>
          <a:lstStyle/>
          <a:p>
            <a:pPr eaLnBrk="1" hangingPunct="1"/>
            <a:r>
              <a:rPr lang="ru-RU" b="1" dirty="0" smtClean="0"/>
              <a:t>Идеал, предел к которому стремиться  наше знание.</a:t>
            </a:r>
          </a:p>
          <a:p>
            <a:pPr eaLnBrk="1" hangingPunct="1"/>
            <a:r>
              <a:rPr lang="ru-RU" b="1" dirty="0" smtClean="0"/>
              <a:t>Полное, исчерпывающее знание о предмете, тот элемент знаний, который не может быть опровергнут в будущем.</a:t>
            </a:r>
          </a:p>
        </p:txBody>
      </p:sp>
      <p:sp>
        <p:nvSpPr>
          <p:cNvPr id="12294" name="Содержимое 5"/>
          <p:cNvSpPr>
            <a:spLocks noGrp="1"/>
          </p:cNvSpPr>
          <p:nvPr>
            <p:ph sz="quarter" idx="4"/>
          </p:nvPr>
        </p:nvSpPr>
        <p:spPr>
          <a:xfrm>
            <a:off x="4786315" y="2143116"/>
            <a:ext cx="3786214" cy="3951288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eaLnBrk="1" hangingPunct="1"/>
            <a:r>
              <a:rPr lang="ru-RU" b="1" dirty="0" smtClean="0"/>
              <a:t>На пути к абсолютной  истине  мы получаем относительные истины.</a:t>
            </a:r>
          </a:p>
          <a:p>
            <a:pPr eaLnBrk="1" hangingPunct="1"/>
            <a:r>
              <a:rPr lang="ru-RU" b="1" dirty="0" smtClean="0"/>
              <a:t>Знания, которые будут  изменяться, углубляться,     заменяться новыми в процессе развития познания.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Свойства истины</a:t>
            </a:r>
            <a:endParaRPr lang="ru-RU" b="1" dirty="0"/>
          </a:p>
        </p:txBody>
      </p:sp>
      <p:sp>
        <p:nvSpPr>
          <p:cNvPr id="7171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298"/>
            <a:ext cx="3543296" cy="4768865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sz="3500" b="1" dirty="0" smtClean="0"/>
              <a:t>Конкретность</a:t>
            </a:r>
            <a:r>
              <a:rPr lang="ru-RU" sz="3200" b="1" dirty="0" smtClean="0"/>
              <a:t> </a:t>
            </a:r>
            <a:r>
              <a:rPr lang="ru-RU" dirty="0" smtClean="0"/>
              <a:t>– </a:t>
            </a:r>
            <a:r>
              <a:rPr lang="ru-RU" b="1" dirty="0" smtClean="0"/>
              <a:t>зависимость истины от места, времени и других условий её получения</a:t>
            </a:r>
            <a:r>
              <a:rPr lang="ru-RU" b="1" dirty="0" smtClean="0"/>
              <a:t>.</a:t>
            </a:r>
          </a:p>
          <a:p>
            <a:r>
              <a:rPr lang="ru-RU" sz="3600" b="1" dirty="0" smtClean="0"/>
              <a:t>Объективность</a:t>
            </a:r>
            <a:r>
              <a:rPr lang="ru-RU" dirty="0" smtClean="0"/>
              <a:t> – </a:t>
            </a:r>
          </a:p>
          <a:p>
            <a:pPr>
              <a:buNone/>
            </a:pPr>
            <a:r>
              <a:rPr lang="ru-RU" b="1" dirty="0" smtClean="0"/>
              <a:t>    это такое содержание наших знаний, которое не зависит ни от  человека, ни от человечества.</a:t>
            </a:r>
          </a:p>
          <a:p>
            <a:pPr eaLnBrk="1" hangingPunct="1"/>
            <a:endParaRPr lang="ru-RU" b="1" dirty="0" smtClean="0"/>
          </a:p>
        </p:txBody>
      </p:sp>
      <p:sp>
        <p:nvSpPr>
          <p:cNvPr id="7172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52890" cy="4525963"/>
          </a:xfrm>
        </p:spPr>
        <p:txBody>
          <a:bodyPr>
            <a:normAutofit fontScale="92500" lnSpcReduction="10000"/>
          </a:bodyPr>
          <a:lstStyle/>
          <a:p>
            <a:pPr eaLnBrk="1" hangingPunct="1"/>
            <a:endParaRPr lang="ru-RU" b="1" dirty="0" smtClean="0"/>
          </a:p>
        </p:txBody>
      </p:sp>
      <p:pic>
        <p:nvPicPr>
          <p:cNvPr id="4098" name="Picture 2" descr="C:\Users\Владелец\Desktop\tT7117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500174"/>
            <a:ext cx="4214842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ИСТИНА И ЗАБЛУЖДЕНИЕ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4829180" cy="534036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«Ум человека уподобляется неровному зеркалу, которое, примешивая к природе вещей свою природу, отражает вещи в искривленном и обезображенном </a:t>
            </a:r>
            <a:r>
              <a:rPr lang="ru-RU" dirty="0" smtClean="0"/>
              <a:t>виде».(Ф.Бэкон)</a:t>
            </a:r>
          </a:p>
          <a:p>
            <a:r>
              <a:rPr lang="ru-RU" dirty="0" smtClean="0"/>
              <a:t>Это заблуждения, </a:t>
            </a:r>
            <a:r>
              <a:rPr lang="ru-RU" dirty="0" smtClean="0"/>
              <a:t>истоки которых коренятся в самой человеческой </a:t>
            </a:r>
            <a:r>
              <a:rPr lang="ru-RU" dirty="0" smtClean="0"/>
              <a:t>природе, в особенностях нашего познания.</a:t>
            </a:r>
            <a:endParaRPr lang="ru-RU" dirty="0"/>
          </a:p>
        </p:txBody>
      </p:sp>
      <p:sp>
        <p:nvSpPr>
          <p:cNvPr id="5" name="Волна 4"/>
          <p:cNvSpPr/>
          <p:nvPr/>
        </p:nvSpPr>
        <p:spPr>
          <a:xfrm>
            <a:off x="5786446" y="1000108"/>
            <a:ext cx="2928958" cy="1200152"/>
          </a:xfrm>
          <a:prstGeom prst="wave">
            <a:avLst>
              <a:gd name="adj1" fmla="val 12500"/>
              <a:gd name="adj2" fmla="val -579"/>
            </a:avLst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«полнотелость» — признак здоровья. 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5929322" y="2285992"/>
            <a:ext cx="2714644" cy="1414466"/>
          </a:xfrm>
          <a:prstGeom prst="wav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</a:rPr>
              <a:t>всякая власть от Бога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2132" y="4572008"/>
            <a:ext cx="3143272" cy="19389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отсутствие полной и точной информации об интересующем нас предмете, а также необходимых средств для ее обработки</a:t>
            </a:r>
            <a:endParaRPr lang="ru-RU" sz="2000" b="1" dirty="0"/>
          </a:p>
        </p:txBody>
      </p:sp>
      <p:sp>
        <p:nvSpPr>
          <p:cNvPr id="9" name="Стрелка вниз 8"/>
          <p:cNvSpPr/>
          <p:nvPr/>
        </p:nvSpPr>
        <p:spPr>
          <a:xfrm>
            <a:off x="6572264" y="357187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105835"/>
            <a:ext cx="814393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http://www.sweden4rus.nu/rus/visual/fotos/image.asp?id=3214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http://minomos.narod.ru/Galery/15.htm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http://www.eurosmi.ru/science/41.html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http://his.1september.ru/2002/01/5.html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http://catalog.catalog.catalog.ww.infanata.org/2008/10/page/4/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http://activerain.com/blogs/sashadear</a:t>
            </a:r>
            <a:endParaRPr lang="ru-RU" dirty="0" smtClean="0"/>
          </a:p>
          <a:p>
            <a:r>
              <a:rPr lang="en-US" dirty="0" smtClean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www.univer.omsk.su/omsk/Edu/Math/eevklid.htm</a:t>
            </a:r>
            <a:endParaRPr lang="ru-RU" dirty="0" smtClean="0"/>
          </a:p>
          <a:p>
            <a:r>
              <a:rPr lang="en-US" dirty="0" smtClean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www.rkm.kz/node/672</a:t>
            </a:r>
            <a:endParaRPr lang="ru-RU" dirty="0" smtClean="0"/>
          </a:p>
          <a:p>
            <a:r>
              <a:rPr lang="en-US" dirty="0" smtClean="0"/>
              <a:t>http://eva.ru/eva-life/contest/contest-photo.xhtml?contestEntryId=90965&amp;showAll=true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3857652" cy="6011882"/>
          </a:xfrm>
        </p:spPr>
        <p:txBody>
          <a:bodyPr>
            <a:normAutofit fontScale="9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Какое знание следует считать истинным?</a:t>
            </a:r>
            <a:br>
              <a:rPr lang="ru-RU" b="1" dirty="0" smtClean="0"/>
            </a:br>
            <a:r>
              <a:rPr lang="ru-RU" b="1" dirty="0" smtClean="0"/>
              <a:t>    В какой мере оно доступно познающему человеку?  </a:t>
            </a:r>
            <a:br>
              <a:rPr lang="ru-RU" b="1" dirty="0" smtClean="0"/>
            </a:br>
            <a:r>
              <a:rPr lang="ru-RU" b="1" dirty="0" smtClean="0"/>
              <a:t>Какими способами достигается?</a:t>
            </a:r>
            <a:endParaRPr lang="ru-RU" b="1" dirty="0"/>
          </a:p>
        </p:txBody>
      </p:sp>
      <p:pic>
        <p:nvPicPr>
          <p:cNvPr id="2050" name="Picture 2" descr="C:\Users\Владелец\Desktop\850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857232"/>
            <a:ext cx="4700601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ьная выноска 1"/>
          <p:cNvSpPr/>
          <p:nvPr/>
        </p:nvSpPr>
        <p:spPr>
          <a:xfrm>
            <a:off x="5143504" y="214290"/>
            <a:ext cx="4000496" cy="2143140"/>
          </a:xfrm>
          <a:prstGeom prst="wedgeEllipseCallout">
            <a:avLst>
              <a:gd name="adj1" fmla="val -8328"/>
              <a:gd name="adj2" fmla="val 70779"/>
            </a:avLst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«истина есть тождество вещи и представления»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7950" y="5857892"/>
            <a:ext cx="1893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Фома Аквинский </a:t>
            </a:r>
            <a:endParaRPr lang="ru-RU" b="1" dirty="0"/>
          </a:p>
        </p:txBody>
      </p:sp>
      <p:pic>
        <p:nvPicPr>
          <p:cNvPr id="3074" name="Picture 2" descr="C:\Users\Владелец\Desktop\foma%20akvinsk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857496"/>
            <a:ext cx="1714512" cy="2954236"/>
          </a:xfrm>
          <a:prstGeom prst="rect">
            <a:avLst/>
          </a:prstGeom>
          <a:noFill/>
        </p:spPr>
      </p:pic>
      <p:sp>
        <p:nvSpPr>
          <p:cNvPr id="5" name="Овальная выноска 4"/>
          <p:cNvSpPr/>
          <p:nvPr/>
        </p:nvSpPr>
        <p:spPr>
          <a:xfrm>
            <a:off x="2428860" y="1214422"/>
            <a:ext cx="3357586" cy="2357454"/>
          </a:xfrm>
          <a:prstGeom prst="wedgeEllipseCallout">
            <a:avLst>
              <a:gd name="adj1" fmla="val 50538"/>
              <a:gd name="adj2" fmla="val 47217"/>
            </a:avLst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«Слово «истина» означает соответствие мысли предмету». 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96" y="635795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Р. Декарт </a:t>
            </a:r>
            <a:endParaRPr lang="ru-RU" b="1" dirty="0"/>
          </a:p>
        </p:txBody>
      </p:sp>
      <p:pic>
        <p:nvPicPr>
          <p:cNvPr id="3075" name="Picture 3" descr="C:\Users\Владелец\Desktop\1248862562_nb_pinacoteca_unknown_flemish_or_french_xvi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571876"/>
            <a:ext cx="2092093" cy="2786082"/>
          </a:xfrm>
          <a:prstGeom prst="rect">
            <a:avLst/>
          </a:prstGeom>
          <a:noFill/>
        </p:spPr>
      </p:pic>
      <p:sp>
        <p:nvSpPr>
          <p:cNvPr id="8" name="Овальная выноска 7"/>
          <p:cNvSpPr/>
          <p:nvPr/>
        </p:nvSpPr>
        <p:spPr>
          <a:xfrm rot="20838854">
            <a:off x="171781" y="133264"/>
            <a:ext cx="2998653" cy="3594523"/>
          </a:xfrm>
          <a:prstGeom prst="wedgeEllipseCallout">
            <a:avLst>
              <a:gd name="adj1" fmla="val 9282"/>
              <a:gd name="adj2" fmla="val 59182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важнейшее свойство истинного знания — его </a:t>
            </a:r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</a:rPr>
              <a:t>объективность,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независимость от сознания человека, его пристрастий и интересов.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635795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Позиция Аристотеля</a:t>
            </a:r>
            <a:endParaRPr lang="ru-RU" b="1" dirty="0"/>
          </a:p>
        </p:txBody>
      </p:sp>
      <p:pic>
        <p:nvPicPr>
          <p:cNvPr id="3076" name="Picture 4" descr="C:\Users\Владелец\Desktop\normal_af_30b_aristote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4071942"/>
            <a:ext cx="1714512" cy="2388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714884"/>
            <a:ext cx="7772400" cy="1571636"/>
          </a:xfrm>
        </p:spPr>
        <p:txBody>
          <a:bodyPr>
            <a:normAutofit/>
          </a:bodyPr>
          <a:lstStyle/>
          <a:p>
            <a:r>
              <a:rPr lang="ru-RU" dirty="0" smtClean="0"/>
              <a:t> «Что каждому кажется, то и достоверно». (Протагор)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214423"/>
            <a:ext cx="4349753" cy="319247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«что одно и то же существует и не существует, что оно и плохо и хорошо, что другие противолежащие друг другу высказывания также верны…» ( критика позиции Протагора Аристотелем)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C:\Users\Владелец\Desktop\78681-050-6C5A2B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214290"/>
            <a:ext cx="3276580" cy="44932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Как человек может удостовериться в истинности своих знаний о предмете? 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7015756" y="2967335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143116"/>
            <a:ext cx="61614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Критерии истины.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122" name="Picture 2" descr="C:\Users\Владелец\Desktop\argu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143248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КРИТЕРИИ ИСТИНЫ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85795"/>
            <a:ext cx="1685908" cy="714379"/>
          </a:xfrm>
        </p:spPr>
        <p:txBody>
          <a:bodyPr>
            <a:normAutofit fontScale="92500"/>
          </a:bodyPr>
          <a:lstStyle/>
          <a:p>
            <a:r>
              <a:rPr lang="ru-RU" sz="2800" i="1" dirty="0" smtClean="0"/>
              <a:t>Эмпирики</a:t>
            </a: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500174"/>
            <a:ext cx="2828916" cy="4625989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источник и обоснование всех знаний - чувственный опыт; 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ощущения являются единственным источником и основанием знания (сенсуалисты);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Мышление рассматривается как производное от ощущений;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500430" y="785795"/>
            <a:ext cx="5186371" cy="714379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Критика позиции эмпириков</a:t>
            </a:r>
            <a:endParaRPr lang="ru-RU" sz="2800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357555" y="1643050"/>
            <a:ext cx="5329246" cy="4786346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 fontScale="92500"/>
          </a:bodyPr>
          <a:lstStyle/>
          <a:p>
            <a:r>
              <a:rPr lang="ru-RU" b="1" i="1" dirty="0" smtClean="0"/>
              <a:t>на уровнях восприятия и представления для получения целостной картины мира наше сознание использует элементы обобщенных знаний;</a:t>
            </a:r>
          </a:p>
          <a:p>
            <a:r>
              <a:rPr lang="ru-RU" b="1" i="1" dirty="0" smtClean="0"/>
              <a:t> чувственный опыт может давать искаженное представление о действительности;</a:t>
            </a:r>
          </a:p>
          <a:p>
            <a:r>
              <a:rPr lang="ru-RU" b="1" i="1" dirty="0" smtClean="0"/>
              <a:t>многие теоретические постулаты, лежащие в основе научного знания, нельзя обосновать опытным путем;</a:t>
            </a:r>
          </a:p>
          <a:p>
            <a:r>
              <a:rPr lang="ru-RU" b="1" i="1" dirty="0" smtClean="0"/>
              <a:t> чувственный опыт есть результат понимания, интерпретации.</a:t>
            </a:r>
            <a:endParaRPr lang="ru-RU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КРИТЕРИИ ИСТИНЫ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857233"/>
            <a:ext cx="4040188" cy="714380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рационалисты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4282" y="1785926"/>
            <a:ext cx="3429024" cy="4572032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 </a:t>
            </a:r>
            <a:r>
              <a:rPr lang="ru-RU" b="1" dirty="0" smtClean="0"/>
              <a:t>критерием истины выступает разум;</a:t>
            </a:r>
          </a:p>
          <a:p>
            <a:r>
              <a:rPr lang="ru-RU" b="1" dirty="0" smtClean="0"/>
              <a:t>За образец истинного знания принималась математика, начинающаяся с очевидных истин и использующая методы логического выведения нового знания из несомненных посылок.  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857233"/>
            <a:ext cx="4041775" cy="714380"/>
          </a:xfrm>
        </p:spPr>
        <p:txBody>
          <a:bodyPr/>
          <a:lstStyle/>
          <a:p>
            <a:r>
              <a:rPr lang="ru-RU" dirty="0" smtClean="0"/>
              <a:t>критика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71935" y="1785926"/>
            <a:ext cx="4614866" cy="4643469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Трудности в определении безусловных основ познания (Декарт - </a:t>
            </a:r>
            <a:r>
              <a:rPr lang="ru-RU" b="1" dirty="0" smtClean="0"/>
              <a:t>«</a:t>
            </a:r>
            <a:r>
              <a:rPr lang="ru-RU" b="1" dirty="0" smtClean="0"/>
              <a:t>врожденные идеи</a:t>
            </a:r>
            <a:r>
              <a:rPr lang="ru-RU" b="1" dirty="0" smtClean="0"/>
              <a:t>», </a:t>
            </a:r>
            <a:r>
              <a:rPr lang="ru-RU" b="1" dirty="0" smtClean="0"/>
              <a:t>Лейбниц - </a:t>
            </a:r>
            <a:r>
              <a:rPr lang="ru-RU" b="1" dirty="0" smtClean="0"/>
              <a:t>«врожденные </a:t>
            </a:r>
            <a:r>
              <a:rPr lang="ru-RU" b="1" dirty="0" smtClean="0"/>
              <a:t>интуиции;</a:t>
            </a:r>
          </a:p>
          <a:p>
            <a:r>
              <a:rPr lang="ru-RU" b="1" dirty="0" smtClean="0"/>
              <a:t>Эвклидова и неевклидова геометрия - идеал </a:t>
            </a:r>
            <a:r>
              <a:rPr lang="ru-RU" b="1" dirty="0" smtClean="0"/>
              <a:t>теоретически обоснованного </a:t>
            </a:r>
            <a:r>
              <a:rPr lang="ru-RU" b="1" dirty="0" smtClean="0"/>
              <a:t>знания.</a:t>
            </a:r>
            <a:r>
              <a:rPr lang="ru-RU" b="1" dirty="0" smtClean="0"/>
              <a:t> </a:t>
            </a:r>
            <a:r>
              <a:rPr lang="ru-RU" b="1" dirty="0" smtClean="0"/>
              <a:t>Какая </a:t>
            </a:r>
            <a:r>
              <a:rPr lang="ru-RU" b="1" dirty="0" smtClean="0"/>
              <a:t>же из них соответствует действительному пространству, является </a:t>
            </a:r>
            <a:r>
              <a:rPr lang="ru-RU" b="1" dirty="0" smtClean="0"/>
              <a:t>истинной?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ладелец\Desktop\evklid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85728"/>
            <a:ext cx="2714644" cy="3467100"/>
          </a:xfrm>
          <a:prstGeom prst="rect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</p:pic>
      <p:pic>
        <p:nvPicPr>
          <p:cNvPr id="6147" name="Picture 3" descr="C:\Users\Владелец\Desktop\photo.jpg"/>
          <p:cNvPicPr>
            <a:picLocks noChangeAspect="1" noChangeArrowheads="1"/>
          </p:cNvPicPr>
          <p:nvPr/>
        </p:nvPicPr>
        <p:blipFill>
          <a:blip r:embed="rId3" cstate="print"/>
          <a:srcRect t="3440" b="17202"/>
          <a:stretch>
            <a:fillRect/>
          </a:stretch>
        </p:blipFill>
        <p:spPr bwMode="auto">
          <a:xfrm>
            <a:off x="214282" y="358307"/>
            <a:ext cx="2571768" cy="3321370"/>
          </a:xfrm>
          <a:prstGeom prst="rect">
            <a:avLst/>
          </a:prstGeom>
          <a:noFill/>
          <a:ln w="57150">
            <a:solidFill>
              <a:schemeClr val="accent5">
                <a:lumMod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000364" y="571480"/>
            <a:ext cx="292895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</a:t>
            </a:r>
            <a:r>
              <a:rPr lang="ru-RU" sz="2000" b="1" dirty="0" smtClean="0"/>
              <a:t>Каждая </a:t>
            </a:r>
            <a:r>
              <a:rPr lang="ru-RU" sz="2000" b="1" dirty="0" smtClean="0"/>
              <a:t>из системы аксиом Евклида, Лобачевского и Римана была теоретически строга, возникал вопрос о том, какая же из них соответствует действительному пространству, является истинной.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4357694"/>
            <a:ext cx="8429684" cy="212365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b="1" dirty="0" smtClean="0"/>
              <a:t>«Основные положения Евклида суть также не что иное, как соглашение, и было бы настолько же неразумно доискиваться, истинны ли они или </a:t>
            </a:r>
            <a:r>
              <a:rPr lang="ru-RU" sz="2400" b="1" dirty="0" smtClean="0"/>
              <a:t>ложны». (</a:t>
            </a:r>
            <a:r>
              <a:rPr lang="ru-RU" sz="2400" b="1" dirty="0" smtClean="0"/>
              <a:t>А. Пуанкаре </a:t>
            </a:r>
            <a:r>
              <a:rPr lang="ru-RU" sz="2400" b="1" dirty="0" smtClean="0"/>
              <a:t>)</a:t>
            </a:r>
          </a:p>
          <a:p>
            <a:r>
              <a:rPr lang="ru-RU" sz="2400" b="1" dirty="0" smtClean="0"/>
              <a:t>Сторонники такой точки зрения – </a:t>
            </a:r>
            <a:r>
              <a:rPr lang="ru-RU" sz="3600" b="1" dirty="0" smtClean="0"/>
              <a:t>конвенциалисты</a:t>
            </a:r>
            <a:r>
              <a:rPr lang="ru-RU" sz="3600" b="1" dirty="0" smtClean="0"/>
              <a:t>.</a:t>
            </a:r>
            <a:endParaRPr lang="ru-RU" sz="2400" b="1" dirty="0" smtClean="0"/>
          </a:p>
          <a:p>
            <a:r>
              <a:rPr lang="ru-RU" sz="2400" b="1" dirty="0" smtClean="0"/>
              <a:t>При таком подходе вопрос об истинности вообще снимается.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886BC-EFAB-44B8-B44B-21006CCF1751}" type="slidenum">
              <a:rPr lang="ru-RU"/>
              <a:pPr/>
              <a:t>9</a:t>
            </a:fld>
            <a:endParaRPr lang="ru-RU" dirty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ИСТИНА И ЕЁ КРИТЕРИИ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857225" y="2492375"/>
            <a:ext cx="2643206" cy="7191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accent5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4000" b="1" dirty="0">
                <a:solidFill>
                  <a:schemeClr val="accent5">
                    <a:lumMod val="50000"/>
                  </a:schemeClr>
                </a:solidFill>
              </a:rPr>
              <a:t>ИСТИНА</a:t>
            </a:r>
          </a:p>
        </p:txBody>
      </p:sp>
      <p:sp>
        <p:nvSpPr>
          <p:cNvPr id="49157" name="AutoShape 5"/>
          <p:cNvSpPr>
            <a:spLocks noChangeArrowheads="1"/>
          </p:cNvSpPr>
          <p:nvPr/>
        </p:nvSpPr>
        <p:spPr bwMode="auto">
          <a:xfrm>
            <a:off x="3571868" y="2714620"/>
            <a:ext cx="1439863" cy="288925"/>
          </a:xfrm>
          <a:prstGeom prst="rightArrow">
            <a:avLst>
              <a:gd name="adj1" fmla="val 50000"/>
              <a:gd name="adj2" fmla="val 124588"/>
            </a:avLst>
          </a:prstGeom>
          <a:solidFill>
            <a:schemeClr val="accent5">
              <a:lumMod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8" name="Скругленный прямоугольник 7"/>
          <p:cNvSpPr>
            <a:spLocks noChangeArrowheads="1"/>
          </p:cNvSpPr>
          <p:nvPr/>
        </p:nvSpPr>
        <p:spPr bwMode="auto">
          <a:xfrm>
            <a:off x="0" y="3716338"/>
            <a:ext cx="5000625" cy="1785937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w="25400" algn="ctr">
            <a:solidFill>
              <a:schemeClr val="accent5">
                <a:lumMod val="50000"/>
              </a:schemeClr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КАК ОТЛИЧИТЬ ИСТИНУ ОТ ЗАБЛУЖДЕНИЯ: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1.ЗНАНИЕ ИСТИННО, КОГДА ОНО  ЛОГИЧНО СТРОЙНО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+mn-lt"/>
              </a:rPr>
              <a:t>2.КОГДА ЗНАНИЕ ПОЛЕЗНО ДЛЯ ЧЕЛОВЕКА</a:t>
            </a:r>
            <a:endParaRPr lang="ru-RU" sz="2000" b="1" dirty="0">
              <a:latin typeface="+mn-lt"/>
            </a:endParaRPr>
          </a:p>
        </p:txBody>
      </p:sp>
      <p:sp>
        <p:nvSpPr>
          <p:cNvPr id="10" name="Скругленный прямоугольник 9"/>
          <p:cNvSpPr>
            <a:spLocks noChangeArrowheads="1"/>
          </p:cNvSpPr>
          <p:nvPr/>
        </p:nvSpPr>
        <p:spPr bwMode="auto">
          <a:xfrm>
            <a:off x="5357818" y="1500174"/>
            <a:ext cx="3571900" cy="4727589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25400" algn="ctr">
            <a:solidFill>
              <a:schemeClr val="accent5">
                <a:lumMod val="50000"/>
              </a:schemeClr>
            </a:solidFill>
            <a:round/>
            <a:headEnd/>
            <a:tailEnd/>
          </a:ln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Критерий истины –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практика: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  <a:p>
            <a:pPr algn="ctr"/>
            <a:r>
              <a:rPr lang="ru-RU" sz="2000" b="1" dirty="0" smtClean="0">
                <a:solidFill>
                  <a:srgbClr val="E27100"/>
                </a:solidFill>
                <a:latin typeface="Calibri" pitchFamily="34" charset="0"/>
              </a:rPr>
              <a:t> </a:t>
            </a:r>
            <a:endParaRPr lang="ru-RU" sz="2000" dirty="0" smtClean="0"/>
          </a:p>
          <a:p>
            <a:pPr algn="ctr"/>
            <a:r>
              <a:rPr lang="ru-RU" sz="2400" b="1" dirty="0" smtClean="0"/>
              <a:t>практическое взаимодействие наблюдаемого явления с каким-либо </a:t>
            </a:r>
            <a:r>
              <a:rPr lang="ru-RU" sz="2400" b="1" dirty="0" smtClean="0"/>
              <a:t>другим,</a:t>
            </a:r>
          </a:p>
          <a:p>
            <a:pPr algn="ctr"/>
            <a:r>
              <a:rPr lang="ru-RU" sz="2400" b="1" dirty="0" smtClean="0"/>
              <a:t>материальное производство, </a:t>
            </a:r>
            <a:r>
              <a:rPr lang="ru-RU" sz="2400" b="1" dirty="0" smtClean="0"/>
              <a:t>накопленный </a:t>
            </a:r>
            <a:r>
              <a:rPr lang="ru-RU" sz="2400" b="1" dirty="0" smtClean="0"/>
              <a:t>опыт, </a:t>
            </a:r>
            <a:r>
              <a:rPr lang="ru-RU" sz="2400" b="1" dirty="0" smtClean="0"/>
              <a:t> </a:t>
            </a:r>
            <a:r>
              <a:rPr lang="ru-RU" sz="2400" b="1" dirty="0" smtClean="0"/>
              <a:t>научный </a:t>
            </a:r>
            <a:r>
              <a:rPr lang="ru-RU" sz="2400" b="1" dirty="0" smtClean="0"/>
              <a:t>эксперимент.</a:t>
            </a:r>
            <a:endParaRPr lang="ru-RU" sz="2400" b="1" dirty="0">
              <a:solidFill>
                <a:srgbClr val="E27100"/>
              </a:solidFill>
              <a:latin typeface="Calibri" pitchFamily="34" charset="0"/>
            </a:endParaRPr>
          </a:p>
        </p:txBody>
      </p:sp>
      <p:sp>
        <p:nvSpPr>
          <p:cNvPr id="49163" name="AutoShape 11"/>
          <p:cNvSpPr>
            <a:spLocks noChangeArrowheads="1"/>
          </p:cNvSpPr>
          <p:nvPr/>
        </p:nvSpPr>
        <p:spPr bwMode="auto">
          <a:xfrm>
            <a:off x="1928794" y="5429264"/>
            <a:ext cx="4033838" cy="936625"/>
          </a:xfrm>
          <a:prstGeom prst="curvedUpArrow">
            <a:avLst>
              <a:gd name="adj1" fmla="val 86136"/>
              <a:gd name="adj2" fmla="val 172271"/>
              <a:gd name="adj3" fmla="val 33333"/>
            </a:avLst>
          </a:prstGeom>
          <a:solidFill>
            <a:schemeClr val="accent5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6" grpId="0" animBg="1"/>
      <p:bldP spid="49157" grpId="0" animBg="1"/>
      <p:bldP spid="8" grpId="0" animBg="1"/>
      <p:bldP spid="10" grpId="0" animBg="1"/>
      <p:bldP spid="4916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684</Words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Истина и ее критерии</vt:lpstr>
      <vt:lpstr>Какое знание следует считать истинным?     В какой мере оно доступно познающему человеку?   Какими способами достигается?</vt:lpstr>
      <vt:lpstr>Слайд 3</vt:lpstr>
      <vt:lpstr> «Что каждому кажется, то и достоверно». (Протагор)</vt:lpstr>
      <vt:lpstr>   Как человек может удостовериться в истинности своих знаний о предмете? </vt:lpstr>
      <vt:lpstr>КРИТЕРИИ ИСТИНЫ </vt:lpstr>
      <vt:lpstr>КРИТЕРИИ ИСТИНЫ </vt:lpstr>
      <vt:lpstr>Слайд 8</vt:lpstr>
      <vt:lpstr>ИСТИНА И ЕЁ КРИТЕРИИ</vt:lpstr>
      <vt:lpstr>Критерии истины</vt:lpstr>
      <vt:lpstr>Практика не может рассматриваться как универсальный критерий истины. </vt:lpstr>
      <vt:lpstr>Формы истины</vt:lpstr>
      <vt:lpstr>Виды истины</vt:lpstr>
      <vt:lpstr>Свойства истины</vt:lpstr>
      <vt:lpstr>ИСТИНА И ЗАБЛУЖДЕНИЕ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Истина и ее критерии</dc:title>
  <dc:creator>Владелец</dc:creator>
  <cp:lastModifiedBy>Владелец</cp:lastModifiedBy>
  <cp:revision>15</cp:revision>
  <dcterms:created xsi:type="dcterms:W3CDTF">2011-01-26T16:58:34Z</dcterms:created>
  <dcterms:modified xsi:type="dcterms:W3CDTF">2011-01-26T21:47:46Z</dcterms:modified>
</cp:coreProperties>
</file>