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arch.ru/libson1.htm" TargetMode="External"/><Relationship Id="rId3" Type="http://schemas.openxmlformats.org/officeDocument/2006/relationships/hyperlink" Target="http://bibl.tikva.ru/base/B1250/B1250Part20-163.php" TargetMode="External"/><Relationship Id="rId7" Type="http://schemas.openxmlformats.org/officeDocument/2006/relationships/hyperlink" Target="http://doctrix.narod.ru/lubopitnie.htm" TargetMode="External"/><Relationship Id="rId2" Type="http://schemas.openxmlformats.org/officeDocument/2006/relationships/hyperlink" Target="http://www.ambitour.ru/article.php?id=14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ovoteka.ru/r/Russia.CentralRussia.Tver?lastdate=/2009-03-27" TargetMode="External"/><Relationship Id="rId5" Type="http://schemas.openxmlformats.org/officeDocument/2006/relationships/hyperlink" Target="http://www.gumer.info/bibliotek_Buks/History/milov/01_2.php" TargetMode="External"/><Relationship Id="rId4" Type="http://schemas.openxmlformats.org/officeDocument/2006/relationships/hyperlink" Target="http://prevesti.ru/public/201/" TargetMode="External"/><Relationship Id="rId9" Type="http://schemas.openxmlformats.org/officeDocument/2006/relationships/hyperlink" Target="http://gallery.tver.ru/collections/catalog/catalog_ri/catalog_dri_ico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Тверские земли в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XVII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веке.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Хозяйственное развитие Тверского края.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Культура Тверского края в </a:t>
            </a:r>
            <a:r>
              <a:rPr lang="en-US" sz="2800" dirty="0" smtClean="0">
                <a:solidFill>
                  <a:schemeClr val="tx1"/>
                </a:solidFill>
              </a:rPr>
              <a:t>XVI – XVII</a:t>
            </a:r>
            <a:r>
              <a:rPr lang="ru-RU" sz="2800" dirty="0" smtClean="0">
                <a:solidFill>
                  <a:schemeClr val="tx1"/>
                </a:solidFill>
              </a:rPr>
              <a:t> веках.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Владелец\Desktop\2046624b98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715000" cy="3238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378619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Тверская</a:t>
            </a:r>
            <a:r>
              <a:rPr lang="ru-RU" dirty="0" smtClean="0"/>
              <a:t> улица в </a:t>
            </a:r>
            <a:r>
              <a:rPr lang="ru-RU" b="1" dirty="0" smtClean="0"/>
              <a:t>XVII</a:t>
            </a:r>
            <a:r>
              <a:rPr lang="ru-RU" dirty="0" smtClean="0"/>
              <a:t> </a:t>
            </a:r>
            <a:r>
              <a:rPr lang="ru-RU" b="1" dirty="0" smtClean="0"/>
              <a:t>веке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Калязинская</a:t>
            </a:r>
            <a:r>
              <a:rPr lang="ru-RU" dirty="0" smtClean="0"/>
              <a:t> челобитная» исполнена в сатирическом жанре: в пародийном ключе она описывает монастырские </a:t>
            </a:r>
            <a:r>
              <a:rPr lang="ru-RU" dirty="0" smtClean="0"/>
              <a:t>порядки</a:t>
            </a:r>
          </a:p>
          <a:p>
            <a:r>
              <a:rPr lang="ru-RU" dirty="0" smtClean="0"/>
              <a:t>Однако требовательный настоятель монастыря только формально является объектом критики. «Жалобщикам» он мешает вести беззаботную, сытую и пьяную жизнь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конце челобитной дают Жалобщики волю своей мечте о жизни при «добром архимандрите», который будет «горазд лежа вино да пиво пить, а к церкви бы пореже ходил».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Калязинская</a:t>
            </a:r>
            <a:r>
              <a:rPr lang="ru-RU" dirty="0" smtClean="0">
                <a:solidFill>
                  <a:schemeClr val="tx1"/>
                </a:solidFill>
              </a:rPr>
              <a:t> челобитная. Не ранее 1679—1681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 smtClean="0"/>
              <a:t>собенность </a:t>
            </a:r>
            <a:r>
              <a:rPr lang="ru-RU" dirty="0" smtClean="0"/>
              <a:t>повести </a:t>
            </a:r>
            <a:r>
              <a:rPr lang="ru-RU" dirty="0" smtClean="0"/>
              <a:t>в том, </a:t>
            </a:r>
            <a:r>
              <a:rPr lang="ru-RU" dirty="0" smtClean="0"/>
              <a:t>что она не строится на обычном для средневековых сюжетов конфликте добра со злом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ней нет </a:t>
            </a:r>
            <a:r>
              <a:rPr lang="ru-RU" dirty="0" smtClean="0"/>
              <a:t>ни злых персонажей, ни злого начала вообще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ней отсутствует </a:t>
            </a:r>
            <a:r>
              <a:rPr lang="ru-RU" dirty="0" smtClean="0"/>
              <a:t>социальный </a:t>
            </a:r>
            <a:r>
              <a:rPr lang="ru-RU" dirty="0" smtClean="0"/>
              <a:t>конфликт: действие происходит как бы в идеальной стране, где существуют добрые отношения между князем и его подчиненными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рассказывает о довольно обычной житейской драме: невеста одного выходит замуж за другого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поражает нас прежде всего умелым ведением повествования и особой спокойной и тщательно разработанной «драматургией» своего сюжета.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 smtClean="0">
                <a:solidFill>
                  <a:schemeClr val="tx1"/>
                </a:solidFill>
              </a:rPr>
              <a:t>Повесть </a:t>
            </a:r>
            <a:r>
              <a:rPr lang="ru-RU" sz="3200" dirty="0" smtClean="0">
                <a:solidFill>
                  <a:schemeClr val="tx1"/>
                </a:solidFill>
              </a:rPr>
              <a:t>о Тверском </a:t>
            </a:r>
            <a:r>
              <a:rPr lang="ru-RU" sz="3200" dirty="0" smtClean="0">
                <a:solidFill>
                  <a:schemeClr val="tx1"/>
                </a:solidFill>
              </a:rPr>
              <a:t>Отроче</a:t>
            </a:r>
            <a:r>
              <a:rPr lang="ru-RU" sz="3600" dirty="0" smtClean="0">
                <a:solidFill>
                  <a:schemeClr val="tx1"/>
                </a:solidFill>
              </a:rPr>
              <a:t> монастыре»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Документы времен «смуты».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59936" cy="50244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«Повесть об осаде Торопца», созданная одним из участников обороны города от поляков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песни, </a:t>
            </a:r>
            <a:r>
              <a:rPr lang="ru-RU" dirty="0" smtClean="0"/>
              <a:t>в </a:t>
            </a:r>
            <a:r>
              <a:rPr lang="ru-RU" dirty="0" smtClean="0"/>
              <a:t>которых </a:t>
            </a:r>
            <a:r>
              <a:rPr lang="ru-RU" dirty="0" smtClean="0"/>
              <a:t>выражалось восхищение ратными подвигами </a:t>
            </a:r>
            <a:r>
              <a:rPr lang="ru-RU" dirty="0" smtClean="0"/>
              <a:t>Скопина-Шуйского в </a:t>
            </a:r>
            <a:r>
              <a:rPr lang="ru-RU" dirty="0" smtClean="0"/>
              <a:t>сражениях за Тверь, Торжок, Торопец и других </a:t>
            </a:r>
            <a:r>
              <a:rPr lang="ru-RU" dirty="0" smtClean="0"/>
              <a:t>битвах.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59936" cy="50244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«... </a:t>
            </a:r>
            <a:r>
              <a:rPr lang="ru-RU" dirty="0" smtClean="0"/>
              <a:t>А кому будет Божья помочь Скопину-князю Михаилу Васильевичу: Он очистил царство Московское И велико государство </a:t>
            </a:r>
            <a:r>
              <a:rPr lang="ru-RU" dirty="0" smtClean="0"/>
              <a:t>российское».</a:t>
            </a:r>
            <a:endParaRPr lang="ru-RU" dirty="0"/>
          </a:p>
        </p:txBody>
      </p:sp>
      <p:pic>
        <p:nvPicPr>
          <p:cNvPr id="3074" name="Picture 2" descr="C:\Users\Владелец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91301"/>
            <a:ext cx="2214578" cy="2595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142984"/>
            <a:ext cx="3471858" cy="10715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Павел </a:t>
            </a:r>
            <a:r>
              <a:rPr lang="ru-RU" sz="2400" dirty="0" err="1" smtClean="0"/>
              <a:t>Роговский</a:t>
            </a:r>
            <a:r>
              <a:rPr lang="ru-RU" sz="2400" dirty="0" smtClean="0"/>
              <a:t> крестьянин  </a:t>
            </a:r>
            <a:r>
              <a:rPr lang="ru-RU" sz="2400" dirty="0" err="1" smtClean="0"/>
              <a:t>Калязинского</a:t>
            </a:r>
            <a:r>
              <a:rPr lang="ru-RU" sz="2400" dirty="0" smtClean="0"/>
              <a:t> Троицкого Макарьева монастыря.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2357430"/>
            <a:ext cx="3471858" cy="36623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долгих лет учебы в Риме получил звание доктора богословия и философии.</a:t>
            </a:r>
          </a:p>
          <a:p>
            <a:r>
              <a:rPr lang="ru-RU" sz="2400" dirty="0" smtClean="0"/>
              <a:t>В 1700 г. Стал ректором славяно-греко-латинской академии</a:t>
            </a:r>
            <a:endParaRPr lang="ru-RU" sz="2400" dirty="0"/>
          </a:p>
        </p:txBody>
      </p:sp>
      <p:pic>
        <p:nvPicPr>
          <p:cNvPr id="5122" name="Picture 2" descr="C:\Users\Владелец\Desktop\image0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155" b="5155"/>
          <a:stretch>
            <a:fillRect/>
          </a:stretch>
        </p:blipFill>
        <p:spPr bwMode="auto">
          <a:xfrm>
            <a:off x="457200" y="1071563"/>
            <a:ext cx="4686300" cy="494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2428868"/>
            <a:ext cx="3051040" cy="35719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Автор первого русского учебника по математике.</a:t>
            </a:r>
          </a:p>
          <a:p>
            <a:r>
              <a:rPr lang="ru-RU" sz="2000" dirty="0" smtClean="0"/>
              <a:t>Арифметика" </a:t>
            </a:r>
            <a:r>
              <a:rPr lang="ru-RU" sz="2000" b="1" dirty="0" smtClean="0"/>
              <a:t>Магницкого</a:t>
            </a:r>
            <a:r>
              <a:rPr lang="ru-RU" sz="2000" dirty="0" smtClean="0"/>
              <a:t> была издана в 1703 </a:t>
            </a:r>
            <a:r>
              <a:rPr lang="ru-RU" sz="2000" dirty="0" smtClean="0"/>
              <a:t>году.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8" y="457200"/>
            <a:ext cx="3047992" cy="1900230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Леонтий Магницкий уроженец </a:t>
            </a:r>
            <a:r>
              <a:rPr lang="ru-RU" sz="2400" dirty="0" err="1" smtClean="0"/>
              <a:t>Осташковской</a:t>
            </a:r>
            <a:r>
              <a:rPr lang="ru-RU" sz="2400" dirty="0" smtClean="0"/>
              <a:t> слободы.</a:t>
            </a:r>
            <a:endParaRPr lang="ru-RU" sz="2400" dirty="0"/>
          </a:p>
        </p:txBody>
      </p:sp>
      <p:pic>
        <p:nvPicPr>
          <p:cNvPr id="4098" name="Picture 2" descr="C:\Users\Владелец\Desktop\magnitski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642918"/>
            <a:ext cx="48577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Тверская школа иконописи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000636"/>
            <a:ext cx="321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Св. Николай Чудотворец. </a:t>
            </a:r>
            <a:endParaRPr lang="ru-RU" dirty="0" smtClean="0"/>
          </a:p>
          <a:p>
            <a:r>
              <a:rPr lang="ru-RU" b="1" dirty="0" smtClean="0"/>
              <a:t>Тверская</a:t>
            </a:r>
            <a:r>
              <a:rPr lang="ru-RU" dirty="0" smtClean="0"/>
              <a:t> </a:t>
            </a:r>
            <a:r>
              <a:rPr lang="ru-RU" b="1" dirty="0" smtClean="0"/>
              <a:t>икона</a:t>
            </a:r>
            <a:r>
              <a:rPr lang="ru-RU" dirty="0" smtClean="0"/>
              <a:t> XIV-XV </a:t>
            </a:r>
            <a:r>
              <a:rPr lang="ru-RU" b="1" dirty="0" smtClean="0"/>
              <a:t>вв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Владелец\Desktop\mart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937839" cy="40640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5357826"/>
            <a:ext cx="3023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Икона. Спас в силах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i="1" dirty="0" smtClean="0"/>
              <a:t>Из </a:t>
            </a:r>
            <a:r>
              <a:rPr lang="ru-RU" i="1" dirty="0" err="1" smtClean="0"/>
              <a:t>деисусного</a:t>
            </a:r>
            <a:r>
              <a:rPr lang="ru-RU" i="1" dirty="0" smtClean="0"/>
              <a:t> чина </a:t>
            </a:r>
            <a:r>
              <a:rPr lang="ru-RU" i="1" dirty="0" smtClean="0"/>
              <a:t>церкви</a:t>
            </a:r>
          </a:p>
          <a:p>
            <a:r>
              <a:rPr lang="ru-RU" i="1" dirty="0" smtClean="0"/>
              <a:t> </a:t>
            </a:r>
            <a:r>
              <a:rPr lang="ru-RU" i="1" dirty="0" smtClean="0"/>
              <a:t>Успения в городе Твери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i="1" dirty="0" smtClean="0"/>
              <a:t>Первая треть XVI в</a:t>
            </a:r>
            <a:r>
              <a:rPr lang="ru-RU" i="1" dirty="0" smtClean="0"/>
              <a:t>..</a:t>
            </a:r>
            <a:endParaRPr lang="ru-RU" dirty="0"/>
          </a:p>
        </p:txBody>
      </p:sp>
      <p:pic>
        <p:nvPicPr>
          <p:cNvPr id="6147" name="Picture 3" descr="C:\Users\Владелец\Desktop\6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00108"/>
            <a:ext cx="2930784" cy="412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елец\Desktop\2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4838700" cy="5524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86513" y="1142984"/>
            <a:ext cx="2571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Святые </a:t>
            </a:r>
            <a:r>
              <a:rPr lang="ru-RU" sz="2400" dirty="0" smtClean="0"/>
              <a:t>благоверный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князь Михаил и </a:t>
            </a:r>
            <a:endParaRPr lang="ru-RU" sz="2400" dirty="0" smtClean="0"/>
          </a:p>
          <a:p>
            <a:r>
              <a:rPr lang="ru-RU" sz="2400" dirty="0" smtClean="0"/>
              <a:t>святитель Арсений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Тверские с </a:t>
            </a:r>
            <a:r>
              <a:rPr lang="ru-RU" sz="2400" dirty="0" smtClean="0"/>
              <a:t>Тверским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кремлем и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smtClean="0"/>
              <a:t>Преображением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Конец XVII в.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елец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072098" cy="3270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1000108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Самая древняя архитектурная </a:t>
            </a:r>
            <a:endParaRPr lang="ru-RU" sz="2000" dirty="0" smtClean="0"/>
          </a:p>
          <a:p>
            <a:r>
              <a:rPr lang="ru-RU" sz="2000" dirty="0" smtClean="0"/>
              <a:t>постройка </a:t>
            </a:r>
            <a:r>
              <a:rPr lang="ru-RU" sz="2000" b="1" dirty="0" smtClean="0"/>
              <a:t>Твери</a:t>
            </a:r>
            <a:r>
              <a:rPr lang="ru-RU" sz="2000" dirty="0" smtClean="0"/>
              <a:t> </a:t>
            </a:r>
            <a:r>
              <a:rPr lang="ru-RU" sz="2000" dirty="0" smtClean="0"/>
              <a:t>– </a:t>
            </a:r>
          </a:p>
          <a:p>
            <a:r>
              <a:rPr lang="ru-RU" sz="2000" b="1" dirty="0" smtClean="0"/>
              <a:t>церковь</a:t>
            </a:r>
            <a:r>
              <a:rPr lang="ru-RU" sz="2000" dirty="0" smtClean="0"/>
              <a:t> </a:t>
            </a:r>
            <a:r>
              <a:rPr lang="ru-RU" sz="2000" b="1" dirty="0" smtClean="0"/>
              <a:t>Белая</a:t>
            </a:r>
            <a:r>
              <a:rPr lang="ru-RU" sz="2000" dirty="0" smtClean="0"/>
              <a:t> </a:t>
            </a:r>
            <a:r>
              <a:rPr lang="ru-RU" sz="2000" b="1" dirty="0" smtClean="0"/>
              <a:t>Троица</a:t>
            </a:r>
            <a:endParaRPr lang="ru-RU" sz="2000" dirty="0"/>
          </a:p>
        </p:txBody>
      </p:sp>
      <p:pic>
        <p:nvPicPr>
          <p:cNvPr id="8195" name="Picture 3" descr="C:\Users\Владелец\Desktop\iCAOEVA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3000396" cy="39828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786322"/>
            <a:ext cx="2628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Введенская</a:t>
            </a:r>
            <a:r>
              <a:rPr lang="ru-RU" dirty="0" smtClean="0"/>
              <a:t> </a:t>
            </a:r>
            <a:r>
              <a:rPr lang="ru-RU" b="1" dirty="0" smtClean="0"/>
              <a:t>церковь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Успенского </a:t>
            </a:r>
            <a:r>
              <a:rPr lang="ru-RU" dirty="0" smtClean="0"/>
              <a:t>монастыря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 smtClean="0"/>
              <a:t>Старице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елец\Desktop\1-P1050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428625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571480"/>
            <a:ext cx="3406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церквь</a:t>
            </a:r>
            <a:r>
              <a:rPr lang="ru-RU" sz="2000" dirty="0" smtClean="0"/>
              <a:t> Смоленской иконы</a:t>
            </a:r>
          </a:p>
          <a:p>
            <a:r>
              <a:rPr lang="ru-RU" sz="2000" dirty="0" smtClean="0"/>
              <a:t> Пресвятой Богородицы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Одигитрии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селе Кушалине</a:t>
            </a:r>
            <a:endParaRPr lang="ru-RU" sz="2000" dirty="0"/>
          </a:p>
        </p:txBody>
      </p:sp>
      <p:pic>
        <p:nvPicPr>
          <p:cNvPr id="9219" name="Picture 3" descr="C:\Users\Владелец\Desktop\7-DSC04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2562467" cy="3643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елец\Desktop\5bcb6461fd1212e16db0a5db40c25c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990" y="419066"/>
            <a:ext cx="7705100" cy="48434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715016"/>
            <a:ext cx="389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Нило</a:t>
            </a:r>
            <a:r>
              <a:rPr lang="ru-RU" dirty="0" err="1" smtClean="0"/>
              <a:t>-</a:t>
            </a:r>
            <a:r>
              <a:rPr lang="ru-RU" b="1" dirty="0" err="1" smtClean="0"/>
              <a:t>Столобенский</a:t>
            </a:r>
            <a:r>
              <a:rPr lang="ru-RU" dirty="0" smtClean="0"/>
              <a:t> </a:t>
            </a:r>
            <a:r>
              <a:rPr lang="ru-RU" b="1" dirty="0" smtClean="0"/>
              <a:t>монастырь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Основные виды земледелия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Вотчинно-поместное</a:t>
            </a:r>
            <a:r>
              <a:rPr lang="ru-RU" dirty="0" smtClean="0"/>
              <a:t>  (преобладает), а земли помещиков превосходили по площади вотчинные в несколько раз;</a:t>
            </a:r>
          </a:p>
          <a:p>
            <a:r>
              <a:rPr lang="ru-RU" dirty="0" smtClean="0"/>
              <a:t>Церковное;</a:t>
            </a:r>
          </a:p>
          <a:p>
            <a:r>
              <a:rPr lang="ru-RU" dirty="0" smtClean="0"/>
              <a:t>Государственное.</a:t>
            </a:r>
            <a:endParaRPr lang="ru-RU" dirty="0"/>
          </a:p>
        </p:txBody>
      </p:sp>
      <p:pic>
        <p:nvPicPr>
          <p:cNvPr id="3074" name="Picture 2" descr="C:\Users\Владелец\Desktop\kresttru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43051"/>
            <a:ext cx="4038600" cy="42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елец\Desktop\iCAH213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638" y="857232"/>
            <a:ext cx="6975824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6215082"/>
            <a:ext cx="655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Церковь</a:t>
            </a:r>
            <a:r>
              <a:rPr lang="ru-RU" dirty="0" smtClean="0"/>
              <a:t> </a:t>
            </a:r>
            <a:r>
              <a:rPr lang="ru-RU" b="1" dirty="0" smtClean="0"/>
              <a:t>Рождества</a:t>
            </a:r>
            <a:r>
              <a:rPr lang="ru-RU" dirty="0" smtClean="0"/>
              <a:t> </a:t>
            </a:r>
            <a:r>
              <a:rPr lang="ru-RU" b="1" dirty="0" smtClean="0"/>
              <a:t>Иоанна</a:t>
            </a:r>
            <a:r>
              <a:rPr lang="ru-RU" dirty="0" smtClean="0"/>
              <a:t> </a:t>
            </a:r>
            <a:r>
              <a:rPr lang="ru-RU" b="1" dirty="0" smtClean="0"/>
              <a:t>Предтечи</a:t>
            </a:r>
            <a:r>
              <a:rPr lang="ru-RU" dirty="0" smtClean="0"/>
              <a:t> "</a:t>
            </a:r>
            <a:r>
              <a:rPr lang="ru-RU" b="1" dirty="0" smtClean="0"/>
              <a:t>на</a:t>
            </a:r>
            <a:r>
              <a:rPr lang="ru-RU" dirty="0" smtClean="0"/>
              <a:t> </a:t>
            </a:r>
            <a:r>
              <a:rPr lang="ru-RU" b="1" dirty="0" smtClean="0"/>
              <a:t>Волге</a:t>
            </a:r>
            <a:r>
              <a:rPr lang="ru-RU" dirty="0" smtClean="0"/>
              <a:t>" (1680 </a:t>
            </a:r>
            <a:r>
              <a:rPr lang="ru-RU" dirty="0" smtClean="0"/>
              <a:t>г)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244334"/>
            <a:ext cx="6500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http://www.ambitour.ru/article.php?id=1431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bibl.tikva.ru/base/B1250/B1250Part20-163.php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http://prevesti.ru/public/201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www.gumer.info/bibliotek_Buks/History/milov/01_2.php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http://www.novoteka.ru/r/Russia.CentralRussia.Tver?lastdate=/</a:t>
            </a:r>
            <a:r>
              <a:rPr lang="en-US" dirty="0" smtClean="0">
                <a:hlinkClick r:id="rId6"/>
              </a:rPr>
              <a:t>2009-03-27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doctrix.narod.ru/lubopitnie.htm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www.rusarch.ru/libson1.htm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http://gallery.tver.ru/collections/catalog/catalog_ri/catalog_dri_icons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Tv_1896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14356"/>
            <a:ext cx="5715039" cy="51097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500042"/>
            <a:ext cx="2928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Раздача земель</a:t>
            </a:r>
          </a:p>
          <a:p>
            <a:r>
              <a:rPr lang="ru-RU" sz="2400" b="1" dirty="0" smtClean="0"/>
              <a:t>приближенным</a:t>
            </a:r>
          </a:p>
          <a:p>
            <a:r>
              <a:rPr lang="ru-RU" sz="2400" b="1" dirty="0" smtClean="0"/>
              <a:t>и родственникам:</a:t>
            </a:r>
          </a:p>
          <a:p>
            <a:r>
              <a:rPr lang="ru-RU" sz="2400" i="1" dirty="0" smtClean="0"/>
              <a:t>боярин Морозов –</a:t>
            </a:r>
          </a:p>
          <a:p>
            <a:r>
              <a:rPr lang="ru-RU" sz="2400" i="1" dirty="0" smtClean="0"/>
              <a:t>с. Городня,</a:t>
            </a:r>
          </a:p>
          <a:p>
            <a:r>
              <a:rPr lang="ru-RU" sz="2400" i="1" dirty="0" smtClean="0"/>
              <a:t>двоюродный брат царя Н. Романов – </a:t>
            </a:r>
          </a:p>
          <a:p>
            <a:r>
              <a:rPr lang="ru-RU" sz="2400" i="1" dirty="0" smtClean="0"/>
              <a:t>с. Тургиново,</a:t>
            </a:r>
          </a:p>
          <a:p>
            <a:r>
              <a:rPr lang="ru-RU" sz="2400" i="1" dirty="0" smtClean="0"/>
              <a:t>князь А. Львов – </a:t>
            </a:r>
          </a:p>
          <a:p>
            <a:r>
              <a:rPr lang="ru-RU" sz="2400" i="1" dirty="0" smtClean="0"/>
              <a:t>Кимрская волость,</a:t>
            </a:r>
          </a:p>
          <a:p>
            <a:r>
              <a:rPr lang="ru-RU" sz="2400" i="1" dirty="0" smtClean="0"/>
              <a:t>боярин Б. Шереметев – земли в Ржевском Поволжье.</a:t>
            </a:r>
            <a:endParaRPr lang="ru-RU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Церковное землевладение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Старицкий, </a:t>
            </a:r>
            <a:r>
              <a:rPr lang="ru-RU" dirty="0" err="1" smtClean="0"/>
              <a:t>Бежецкий</a:t>
            </a:r>
            <a:r>
              <a:rPr lang="ru-RU" dirty="0" smtClean="0"/>
              <a:t>, Тверской уезды – половина пахотных земель принадлежит церкви;</a:t>
            </a:r>
          </a:p>
          <a:p>
            <a:r>
              <a:rPr lang="ru-RU" dirty="0" smtClean="0"/>
              <a:t>Крупнейшие собственники: </a:t>
            </a:r>
            <a:r>
              <a:rPr lang="ru-RU" dirty="0" err="1" smtClean="0"/>
              <a:t>Иосифо-Волоцкий</a:t>
            </a:r>
            <a:r>
              <a:rPr lang="ru-RU" dirty="0" smtClean="0"/>
              <a:t>, Троице-Сергиев, Симонов, Новодевичий монастыри</a:t>
            </a:r>
            <a:endParaRPr lang="ru-RU" dirty="0"/>
          </a:p>
        </p:txBody>
      </p:sp>
      <p:pic>
        <p:nvPicPr>
          <p:cNvPr id="4099" name="Picture 3" descr="C:\Users\Владелец\Desktop\1431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2522" y="1643050"/>
            <a:ext cx="4651277" cy="38576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5857892"/>
            <a:ext cx="24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Троице-Сергиева лавра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БАРЩИНА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Крестьяне работали в пользу феодалов на барщине («изделье»), вносили натуральный и денежный оброки. Обычный размер «изделья» — от двух до четырех дней в неделю, в зависимости от размеров барского хозяйства, состоятельности крепостных и количества у них земли.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«Столовые запасы» — хлеб и мясо, овощи и фрукты, сено и дрова, грибы и ягоды — возили на дворы к владельцам те же крестьяне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Шел постепенный перевод на денежный оброк.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Повинности крестьян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ОБРОК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0118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Снизился средний уровень благосостояния русского крепостного крестьянства. Сократилась, например, крестьянская запашка: в </a:t>
            </a:r>
            <a:r>
              <a:rPr lang="ru-RU" sz="2800" b="1" dirty="0" err="1" smtClean="0">
                <a:solidFill>
                  <a:schemeClr val="tx1"/>
                </a:solidFill>
              </a:rPr>
              <a:t>Замосковном</a:t>
            </a:r>
            <a:r>
              <a:rPr lang="ru-RU" sz="2800" b="1" dirty="0" smtClean="0">
                <a:solidFill>
                  <a:schemeClr val="tx1"/>
                </a:solidFill>
              </a:rPr>
              <a:t> крае на 20—25%. Одни крестьяне имели полдесятины, около десятины земли, у других и того не было.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Владелец\Desktop\img_10_16_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71546"/>
            <a:ext cx="4852471" cy="4672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60" y="1285860"/>
            <a:ext cx="2765288" cy="4929222"/>
          </a:xfrm>
        </p:spPr>
        <p:txBody>
          <a:bodyPr>
            <a:noAutofit/>
          </a:bodyPr>
          <a:lstStyle/>
          <a:p>
            <a:r>
              <a:rPr lang="ru-RU" b="1" i="1" dirty="0" smtClean="0"/>
              <a:t>Соха-косуля позволяла пахать землю глубже и вносить навоз под пласт земли.</a:t>
            </a:r>
          </a:p>
          <a:p>
            <a:r>
              <a:rPr lang="ru-RU" b="1" i="1" dirty="0" smtClean="0"/>
              <a:t>С </a:t>
            </a:r>
            <a:r>
              <a:rPr lang="en-US" b="1" i="1" dirty="0" smtClean="0"/>
              <a:t>XVII</a:t>
            </a:r>
            <a:r>
              <a:rPr lang="ru-RU" b="1" i="1" dirty="0" smtClean="0"/>
              <a:t> века начинается переход к трехполью.</a:t>
            </a:r>
          </a:p>
          <a:p>
            <a:r>
              <a:rPr lang="ru-RU" b="1" i="1" dirty="0" err="1" smtClean="0"/>
              <a:t>Ржевское</a:t>
            </a:r>
            <a:r>
              <a:rPr lang="ru-RU" b="1" i="1" dirty="0" smtClean="0"/>
              <a:t> Поволжье становится районом возделывания льна.</a:t>
            </a:r>
          </a:p>
          <a:p>
            <a:r>
              <a:rPr lang="ru-RU" b="1" i="1" dirty="0" smtClean="0"/>
              <a:t>Бежецк – яблоки, огурцы, лук.</a:t>
            </a:r>
          </a:p>
          <a:p>
            <a:r>
              <a:rPr lang="ru-RU" b="1" i="1" dirty="0" smtClean="0"/>
              <a:t>Развивается животноводство.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214290"/>
            <a:ext cx="1981200" cy="1071570"/>
          </a:xfrm>
        </p:spPr>
        <p:txBody>
          <a:bodyPr/>
          <a:lstStyle/>
          <a:p>
            <a:r>
              <a:rPr lang="ru-RU" dirty="0" smtClean="0"/>
              <a:t>Некоторый прогресс в земледелии.</a:t>
            </a:r>
            <a:endParaRPr lang="ru-RU" dirty="0"/>
          </a:p>
        </p:txBody>
      </p:sp>
      <p:pic>
        <p:nvPicPr>
          <p:cNvPr id="2050" name="Picture 2" descr="C:\Users\Владелец\Desktop\01_2_clip_image002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4580" y="634947"/>
            <a:ext cx="5298989" cy="52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Повсеместное распространение  имело сельское ремесло, становясь товарным.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Владелец\Desktop\68243c94eaba55b8371e00dcffe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494283" cy="4286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1357298"/>
            <a:ext cx="4500594" cy="514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Кимрские сапожники обслуживали дворцовое хозяйство.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Ткачи из пригородной тверской слободы Константиновской были переведены в Москву.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Жители с. </a:t>
            </a:r>
            <a:r>
              <a:rPr lang="ru-RU" sz="2000" b="1" dirty="0" err="1" smtClean="0">
                <a:solidFill>
                  <a:schemeClr val="tx1"/>
                </a:solidFill>
              </a:rPr>
              <a:t>Присеки</a:t>
            </a:r>
            <a:r>
              <a:rPr lang="ru-RU" sz="2000" b="1" dirty="0" smtClean="0">
                <a:solidFill>
                  <a:schemeClr val="tx1"/>
                </a:solidFill>
              </a:rPr>
              <a:t> в верховьях </a:t>
            </a:r>
            <a:r>
              <a:rPr lang="ru-RU" sz="2000" b="1" dirty="0" err="1" smtClean="0">
                <a:solidFill>
                  <a:schemeClr val="tx1"/>
                </a:solidFill>
              </a:rPr>
              <a:t>Мологи</a:t>
            </a:r>
            <a:r>
              <a:rPr lang="ru-RU" sz="2000" b="1" dirty="0" smtClean="0">
                <a:solidFill>
                  <a:schemeClr val="tx1"/>
                </a:solidFill>
              </a:rPr>
              <a:t> продавали косы, серпы, сохи.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Крестьяне </a:t>
            </a:r>
            <a:r>
              <a:rPr lang="ru-RU" sz="2000" b="1" dirty="0" err="1" smtClean="0">
                <a:solidFill>
                  <a:schemeClr val="tx1"/>
                </a:solidFill>
              </a:rPr>
              <a:t>Видогожского</a:t>
            </a:r>
            <a:r>
              <a:rPr lang="ru-RU" sz="2000" b="1" dirty="0" smtClean="0">
                <a:solidFill>
                  <a:schemeClr val="tx1"/>
                </a:solidFill>
              </a:rPr>
              <a:t> монастыря славились как мастера серебряных дел.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с. Весьегонском проводилась Рождественская ярмарка.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Торговлей предписано заниматься только горожанам (в городах проживало 5% населения Тверского края) и это сдерживало развитие сельского ремесла.</a:t>
            </a:r>
          </a:p>
          <a:p>
            <a:r>
              <a:rPr lang="ru-RU" dirty="0" smtClean="0"/>
              <a:t>Тверские земли находились на перекрестке торговых путей и это было преимуществом.</a:t>
            </a:r>
          </a:p>
          <a:p>
            <a:r>
              <a:rPr lang="ru-RU" dirty="0" smtClean="0"/>
              <a:t>Ускоренно шла хозяйственная специализация: - Тверь – иглы, гвозди, замки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Торжок – коровьи, конские и козлиные шкуры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Ржев – ткацкие изделия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Особенности развития ремесла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</TotalTime>
  <Words>825</Words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Тверские земли в XVII веке.</vt:lpstr>
      <vt:lpstr>Основные виды земледелия</vt:lpstr>
      <vt:lpstr>Слайд 3</vt:lpstr>
      <vt:lpstr>Церковное землевладение</vt:lpstr>
      <vt:lpstr>Повинности крестьян</vt:lpstr>
      <vt:lpstr>Снизился средний уровень благосостояния русского крепостного крестьянства. Сократилась, например, крестьянская запашка: в Замосковном крае на 20—25%. Одни крестьяне имели полдесятины, около десятины земли, у других и того не было.</vt:lpstr>
      <vt:lpstr>Некоторый прогресс в земледелии.</vt:lpstr>
      <vt:lpstr>Повсеместное распространение  имело сельское ремесло, становясь товарным.</vt:lpstr>
      <vt:lpstr>Особенности развития ремесла</vt:lpstr>
      <vt:lpstr>Калязинская челобитная. Не ранее 1679—1681</vt:lpstr>
      <vt:lpstr> «Повесть о Тверском Отроче монастыре» </vt:lpstr>
      <vt:lpstr>Документы времен «смуты».</vt:lpstr>
      <vt:lpstr>Павел Роговский крестьянин  Калязинского Троицкого Макарьева монастыря.</vt:lpstr>
      <vt:lpstr>Леонтий Магницкий уроженец Осташковской слободы.</vt:lpstr>
      <vt:lpstr>Тверская школа иконописи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Тверские земли в XVII веке.</dc:title>
  <dc:creator>Владелец</dc:creator>
  <cp:lastModifiedBy>Владелец</cp:lastModifiedBy>
  <cp:revision>19</cp:revision>
  <dcterms:created xsi:type="dcterms:W3CDTF">2011-01-13T11:41:20Z</dcterms:created>
  <dcterms:modified xsi:type="dcterms:W3CDTF">2011-01-13T15:27:50Z</dcterms:modified>
</cp:coreProperties>
</file>