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72" r:id="rId12"/>
    <p:sldId id="273" r:id="rId13"/>
    <p:sldId id="271" r:id="rId14"/>
    <p:sldId id="270" r:id="rId15"/>
    <p:sldId id="268" r:id="rId16"/>
    <p:sldId id="266" r:id="rId17"/>
    <p:sldId id="267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portal.skm.com.ua/uploads/posts/2007-12/1198854139_16.jp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itakcent.com/2009/11/09/den-ukrajinskoji-pysemnosti-i-movy.html/d0bdd0b5d181d182d0bed180-d0bbd196d182d0bed0bfd0b8d181d0b5d186d18c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thumb/f/f6/East_Europe_Archaeological_Ancient-Slavs.jpg/800px-East_Europe_Archaeological_Ancient-Slavs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laduchkinposad.jimdo.com/s/cc_images/cache_2656215463.jpg?t=126971972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im/" TargetMode="External"/><Relationship Id="rId2" Type="http://schemas.openxmlformats.org/officeDocument/2006/relationships/hyperlink" Target="http://forum.meta.ua/topic/t/66579/asc/240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hilology.ru/linguistics3/suprun-89f.htm" TargetMode="External"/><Relationship Id="rId5" Type="http://schemas.openxmlformats.org/officeDocument/2006/relationships/hyperlink" Target="http://www.galla.su/slav/sla2.jpg" TargetMode="External"/><Relationship Id="rId4" Type="http://schemas.openxmlformats.org/officeDocument/2006/relationships/hyperlink" Target="http://www.gorodrusi.org.ua/r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historyalans.narod.ru/6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fotki.yandex.ru/users/mimoza-iskusstvo/view/166132/?page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egodnya.ua/img/ui/_c53536935819bd2f521cadbe853b161b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ddtl.virtbox.ru/dejavu4/scythian_15.jpg" TargetMode="External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Древнейшая история нашей Родины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C00000"/>
                </a:solidFill>
              </a:rPr>
              <a:t>Древние люди на территории нашей Родины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C00000"/>
                </a:solidFill>
              </a:rPr>
              <a:t>Греческая колонизация Причерноморья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C00000"/>
                </a:solidFill>
              </a:rPr>
              <a:t>Скифское государство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C00000"/>
                </a:solidFill>
              </a:rPr>
              <a:t>Тюркские народы и государства на территории нашей </a:t>
            </a:r>
            <a:r>
              <a:rPr lang="ru-RU" sz="2400" b="1" dirty="0" smtClean="0">
                <a:solidFill>
                  <a:srgbClr val="C00000"/>
                </a:solidFill>
              </a:rPr>
              <a:t>страны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C00000"/>
                </a:solidFill>
              </a:rPr>
              <a:t>Восточные славяне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228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Восточные славяне в древности</a:t>
            </a:r>
            <a:endParaRPr lang="ru-RU" sz="2800" b="1" dirty="0"/>
          </a:p>
        </p:txBody>
      </p:sp>
      <p:pic>
        <p:nvPicPr>
          <p:cNvPr id="1027" name="Picture 3" descr="C:\Users\Пользователь\Desktop\p0017.png"/>
          <p:cNvPicPr>
            <a:picLocks noChangeAspect="1" noChangeArrowheads="1"/>
          </p:cNvPicPr>
          <p:nvPr/>
        </p:nvPicPr>
        <p:blipFill>
          <a:blip r:embed="rId2" cstate="print"/>
          <a:srcRect l="10512" t="8300" r="10512" b="65710"/>
          <a:stretch>
            <a:fillRect/>
          </a:stretch>
        </p:blipFill>
        <p:spPr bwMode="auto">
          <a:xfrm>
            <a:off x="609600" y="838200"/>
            <a:ext cx="5458555" cy="274319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33400" y="3886200"/>
            <a:ext cx="5562600" cy="2819400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Присутствие </a:t>
            </a:r>
            <a:r>
              <a:rPr lang="ru-RU" sz="2000" b="1" dirty="0" err="1" smtClean="0"/>
              <a:t>праславян</a:t>
            </a:r>
            <a:r>
              <a:rPr lang="ru-RU" sz="2000" b="1" dirty="0" smtClean="0"/>
              <a:t> (</a:t>
            </a:r>
            <a:r>
              <a:rPr lang="ru-RU" sz="2000" b="1" dirty="0" err="1" smtClean="0"/>
              <a:t>протославян</a:t>
            </a:r>
            <a:r>
              <a:rPr lang="ru-RU" sz="2000" b="1" dirty="0" smtClean="0"/>
              <a:t>) на территории нашей Родины прослеживается с </a:t>
            </a:r>
            <a:r>
              <a:rPr lang="en-US" sz="2000" b="1" dirty="0" smtClean="0"/>
              <a:t>XV</a:t>
            </a:r>
            <a:r>
              <a:rPr lang="ru-RU" sz="2000" b="1" dirty="0" smtClean="0"/>
              <a:t> в. </a:t>
            </a:r>
            <a:r>
              <a:rPr lang="ru-RU" sz="2000" b="1" dirty="0" smtClean="0"/>
              <a:t>д</a:t>
            </a:r>
            <a:r>
              <a:rPr lang="ru-RU" sz="2000" b="1" dirty="0" smtClean="0"/>
              <a:t>о н.э.</a:t>
            </a:r>
          </a:p>
          <a:p>
            <a:pPr algn="ctr"/>
            <a:r>
              <a:rPr lang="ru-RU" sz="2000" b="1" dirty="0" smtClean="0"/>
              <a:t>СКИФЫ-ПАХАРИ ?</a:t>
            </a:r>
          </a:p>
          <a:p>
            <a:pPr algn="ctr"/>
            <a:r>
              <a:rPr lang="en-US" sz="2000" b="1" dirty="0" smtClean="0"/>
              <a:t>II – IV </a:t>
            </a:r>
            <a:r>
              <a:rPr lang="ru-RU" sz="2000" b="1" dirty="0" smtClean="0"/>
              <a:t>вв.н.э. – </a:t>
            </a:r>
            <a:r>
              <a:rPr lang="ru-RU" sz="2000" b="1" dirty="0" err="1" smtClean="0"/>
              <a:t>протославяне</a:t>
            </a:r>
            <a:r>
              <a:rPr lang="ru-RU" sz="2000" b="1" dirty="0" smtClean="0"/>
              <a:t> входят в состав </a:t>
            </a:r>
            <a:r>
              <a:rPr lang="ru-RU" sz="2000" b="1" dirty="0" err="1" smtClean="0"/>
              <a:t>черняховской</a:t>
            </a:r>
            <a:r>
              <a:rPr lang="ru-RU" sz="2000" b="1" dirty="0" smtClean="0"/>
              <a:t> культуры ( они были частью огромной державы </a:t>
            </a:r>
            <a:r>
              <a:rPr lang="ru-RU" sz="2000" b="1" dirty="0" err="1" smtClean="0"/>
              <a:t>Германариха</a:t>
            </a:r>
            <a:r>
              <a:rPr lang="ru-RU" sz="2000" b="1" dirty="0" smtClean="0"/>
              <a:t>;</a:t>
            </a:r>
          </a:p>
          <a:p>
            <a:pPr algn="ctr"/>
            <a:r>
              <a:rPr lang="en-US" sz="2000" b="1" dirty="0" smtClean="0"/>
              <a:t>V</a:t>
            </a:r>
            <a:r>
              <a:rPr lang="ru-RU" sz="2000" b="1" dirty="0" smtClean="0"/>
              <a:t> в. Н.э. – славяне составили большую часть населения гуннской державы</a:t>
            </a:r>
            <a:endParaRPr lang="ru-RU" sz="2000" b="1" dirty="0"/>
          </a:p>
        </p:txBody>
      </p:sp>
      <p:pic>
        <p:nvPicPr>
          <p:cNvPr id="1029" name="Picture 5" descr="Картинка 12 из 1430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676400"/>
            <a:ext cx="2286000" cy="3810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028342"/>
            <a:ext cx="7696200" cy="5262979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"Спустя много времени (после Вавилонского столпотворения), - записано далее в Повести временных лет, - сели славяне по Дунаю, где теперь земля Венгерская и Болгарская. И от этих славян разошлись славяне по земле и прозвались именами своими, где кто сел на каком месте. Так, например, одни, придя, сели на реке именем Морава и прозвались </a:t>
            </a:r>
            <a:r>
              <a:rPr lang="ru-RU" sz="2400" b="1" dirty="0" err="1" smtClean="0"/>
              <a:t>морава</a:t>
            </a:r>
            <a:r>
              <a:rPr lang="ru-RU" sz="2400" b="1" dirty="0" smtClean="0"/>
              <a:t>, а другие назвались чехи. А вот еще те же славяне: белые хорваты, и сербы, и </a:t>
            </a:r>
            <a:r>
              <a:rPr lang="ru-RU" sz="2400" b="1" dirty="0" err="1" smtClean="0"/>
              <a:t>хорутане</a:t>
            </a:r>
            <a:r>
              <a:rPr lang="ru-RU" sz="2400" b="1" dirty="0" smtClean="0"/>
              <a:t>. Когда волохи напали на славян на дунайских и поселились среди них и притесняли их, то славяне эти пришли и сели на Висле и прозвались ляхами, а от тех ляхов пошли поляки, другие ляхи - </a:t>
            </a:r>
            <a:r>
              <a:rPr lang="ru-RU" sz="2400" b="1" dirty="0" err="1" smtClean="0"/>
              <a:t>лутичи</a:t>
            </a:r>
            <a:r>
              <a:rPr lang="ru-RU" sz="2400" b="1" dirty="0" smtClean="0"/>
              <a:t>, иные - </a:t>
            </a:r>
            <a:r>
              <a:rPr lang="ru-RU" sz="2400" b="1" dirty="0" err="1" smtClean="0"/>
              <a:t>мазовшане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иные</a:t>
            </a:r>
            <a:r>
              <a:rPr lang="ru-RU" sz="2400" b="1" dirty="0" smtClean="0"/>
              <a:t> </a:t>
            </a:r>
            <a:r>
              <a:rPr lang="ru-RU" sz="2400" b="1" dirty="0" smtClean="0"/>
              <a:t>– поморяне…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3810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Нестор о прародине славян :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09601"/>
            <a:ext cx="6477000" cy="4893647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так </a:t>
            </a:r>
            <a:r>
              <a:rPr lang="ru-RU" sz="2400" b="1" dirty="0" smtClean="0"/>
              <a:t>же и эти славяне пришли и сели по Днепру и назвались полянами, а другие - древлянами, потому что сели в лесах, а еще другие сели между Припятью и Двиною и назвались дреговичами, иные сели по Двине и назвались </a:t>
            </a:r>
            <a:r>
              <a:rPr lang="ru-RU" sz="2400" b="1" dirty="0" err="1" smtClean="0"/>
              <a:t>полочанами</a:t>
            </a:r>
            <a:r>
              <a:rPr lang="ru-RU" sz="2400" b="1" dirty="0" smtClean="0"/>
              <a:t> по речке, которая впадает в Двину и носит название Полота. Те же славяне, которые сели около озера Ильменя, прозвались своим именем - славянами, и построили город, и назвали его Новгородом. А другие сели по Десне, и по Семи, и по </a:t>
            </a:r>
            <a:r>
              <a:rPr lang="ru-RU" sz="2400" b="1" dirty="0" err="1" smtClean="0"/>
              <a:t>Суле</a:t>
            </a:r>
            <a:r>
              <a:rPr lang="ru-RU" sz="2400" b="1" dirty="0" smtClean="0"/>
              <a:t> и назвались северянами. И так разошелся славянский народ".</a:t>
            </a:r>
            <a:endParaRPr lang="ru-RU" sz="2400" b="1" dirty="0"/>
          </a:p>
        </p:txBody>
      </p:sp>
      <p:pic>
        <p:nvPicPr>
          <p:cNvPr id="28674" name="Picture 2" descr="Нестор-Літописець. Скульптура М. Антокольського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981200"/>
            <a:ext cx="1990725" cy="32004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381000"/>
            <a:ext cx="7467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I-II вв. н. э. римские и греческие авторы (</a:t>
            </a:r>
            <a:r>
              <a:rPr lang="ru-RU" sz="2400" b="1" dirty="0" smtClean="0">
                <a:solidFill>
                  <a:srgbClr val="C00000"/>
                </a:solidFill>
              </a:rPr>
              <a:t>Тацит </a:t>
            </a:r>
            <a:r>
              <a:rPr lang="ru-RU" sz="2400" b="1" dirty="0" smtClean="0"/>
              <a:t>- в "Германии", </a:t>
            </a:r>
            <a:r>
              <a:rPr lang="ru-RU" sz="2400" b="1" dirty="0" smtClean="0">
                <a:solidFill>
                  <a:srgbClr val="C00000"/>
                </a:solidFill>
              </a:rPr>
              <a:t>Плиний Старший </a:t>
            </a:r>
            <a:r>
              <a:rPr lang="ru-RU" sz="2400" b="1" dirty="0" smtClean="0"/>
              <a:t>- в "Естественной истории", </a:t>
            </a:r>
            <a:r>
              <a:rPr lang="ru-RU" sz="2400" b="1" dirty="0" smtClean="0">
                <a:solidFill>
                  <a:srgbClr val="C00000"/>
                </a:solidFill>
              </a:rPr>
              <a:t>Птолемей</a:t>
            </a:r>
            <a:r>
              <a:rPr lang="ru-RU" sz="2400" b="1" dirty="0" smtClean="0"/>
              <a:t> - в "Руководстве по географии") упоминали о крупном народе венедов (венетов), жившем между Балтийским морем и Карпатами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На основании того, что в немецком языке название "венды" используется для обозначения славян, а также существовали славянские племена вятичи (старое звучание корня - </a:t>
            </a:r>
            <a:r>
              <a:rPr lang="ru-RU" sz="2400" b="1" dirty="0" err="1" smtClean="0"/>
              <a:t>vent</a:t>
            </a:r>
            <a:r>
              <a:rPr lang="ru-RU" sz="2400" b="1" dirty="0" smtClean="0"/>
              <a:t>), принято считать, что в состав венедов входили славяне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Высказывалось соображение, что венеды были неславянским народом, которые, однако, к I в. н. э. "уже забыли свой родной язык и говорили только по-славянски" (С. Б. Бернштейн).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81000" y="228600"/>
            <a:ext cx="8382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Лишь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VI в.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писавший по-латыни историк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Иордан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в своем сочинении "О происхождении и деяниях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гетов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", доведенном до 551 г., сообщает достоверные сведения о славянах, которых он называет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склавенами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"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ачиная от места рождения реки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Вистулы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на безмерных пространствах расположилось многочисленное племя венетов. Хотя их наименования теперь меняются соответственно различным родам и местностям, все же преимущественно они называются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склавенами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и антами.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Склавены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живут от города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Новиетуна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и озера, именуемого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Мурсианским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до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Данастра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а на север - до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Висклы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; вместо городов у них болота и леса. Анты же - сильнейшие из обоих (племен) - распространяются от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Данастра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до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Данапра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там, где Понтийское море образует излучину; эти реки удалены одна от другой на расстояние многих переходов..."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5 из 18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33400"/>
            <a:ext cx="7945556" cy="57150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1 из 5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572197"/>
            <a:ext cx="4619625" cy="3180867"/>
          </a:xfrm>
          <a:prstGeom prst="rect">
            <a:avLst/>
          </a:prstGeom>
          <a:noFill/>
        </p:spPr>
      </p:pic>
      <p:pic>
        <p:nvPicPr>
          <p:cNvPr id="2056" name="Picture 8" descr="http://www.galla.su/slav/sl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14800"/>
            <a:ext cx="4094079" cy="22479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0" name="Picture 2" descr="C:\Users\Пользователь\Desktop\p0018.png"/>
          <p:cNvPicPr>
            <a:picLocks noChangeAspect="1" noChangeArrowheads="1"/>
          </p:cNvPicPr>
          <p:nvPr/>
        </p:nvPicPr>
        <p:blipFill>
          <a:blip r:embed="rId5" cstate="print"/>
          <a:srcRect l="10512" t="58101" r="9461" b="8992"/>
          <a:stretch>
            <a:fillRect/>
          </a:stretch>
        </p:blipFill>
        <p:spPr bwMode="auto">
          <a:xfrm>
            <a:off x="152287" y="228600"/>
            <a:ext cx="4691453" cy="32766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2054" name="Picture 6" descr="http://www.gorodrusi.org.ua/images/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533400"/>
            <a:ext cx="3286796" cy="233362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novgorod.ru/images/68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066800"/>
            <a:ext cx="3619500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0"/>
            <a:ext cx="883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Расселение восточных славян на территории</a:t>
            </a:r>
            <a:r>
              <a:rPr lang="ru-RU" sz="2400" b="1" dirty="0" smtClean="0"/>
              <a:t> </a:t>
            </a:r>
            <a:r>
              <a:rPr lang="ru-RU" sz="3200" b="1" dirty="0" smtClean="0"/>
              <a:t>Восточно-Европейской равнины</a:t>
            </a:r>
            <a:endParaRPr lang="ru-RU" sz="3200" b="1" dirty="0" smtClean="0"/>
          </a:p>
        </p:txBody>
      </p:sp>
      <p:pic>
        <p:nvPicPr>
          <p:cNvPr id="3074" name="Picture 2" descr="C:\Users\Пользователь\Desktop\p0019.png"/>
          <p:cNvPicPr>
            <a:picLocks noChangeAspect="1" noChangeArrowheads="1"/>
          </p:cNvPicPr>
          <p:nvPr/>
        </p:nvPicPr>
        <p:blipFill>
          <a:blip r:embed="rId3" cstate="print"/>
          <a:srcRect l="7359" t="17984" r="7359" b="7609"/>
          <a:stretch>
            <a:fillRect/>
          </a:stretch>
        </p:blipFill>
        <p:spPr bwMode="auto">
          <a:xfrm>
            <a:off x="228600" y="1143000"/>
            <a:ext cx="5041959" cy="534402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3246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Три ветви славян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05000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forum.meta.ua/topic/t/66579/asc/240.html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blog.im</a:t>
            </a:r>
            <a:endParaRPr lang="ru-RU" dirty="0" smtClean="0"/>
          </a:p>
          <a:p>
            <a:r>
              <a:rPr lang="en-US" dirty="0" smtClean="0"/>
              <a:t>honet.ru/author/</a:t>
            </a:r>
            <a:r>
              <a:rPr lang="en-US" dirty="0" err="1" smtClean="0"/>
              <a:t>rishajabes</a:t>
            </a:r>
            <a:r>
              <a:rPr lang="en-US" dirty="0" smtClean="0"/>
              <a:t>/post/1934735/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www.gorodrusi.org.ua/r.html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www.galla.su/slav/sla2.jpg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www.philology.ru/linguistics3/suprun-89f.htm</a:t>
            </a:r>
            <a:endParaRPr lang="ru-RU" dirty="0" smtClean="0"/>
          </a:p>
          <a:p>
            <a:r>
              <a:rPr lang="en-US" dirty="0" smtClean="0"/>
              <a:t>http://dic.academic.ru/dic.nsf/brokgauz_efron/139718/%D0%A0%D0%BE%D1%81%D1%81%D0%B8%D1%8F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381000"/>
            <a:ext cx="5635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Литература: А.А.Данилов, Л.Г.Косулина, М.Ю.Брандт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Россия и мир.  Древность. Средневековье.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Новое время. М., «Просвещение», 2007г.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1524000"/>
            <a:ext cx="220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Расселение древнейших людей на территории нашей страны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/>
              <a:t>700 тыс. лет назад – появление первых людей на территории России (Сев. Кавказ и Прикубанье);</a:t>
            </a:r>
          </a:p>
          <a:p>
            <a:r>
              <a:rPr lang="ru-RU" sz="2400" b="1" dirty="0" smtClean="0"/>
              <a:t>100 – 35 тыс. лет назад – Нижняя Волга;</a:t>
            </a:r>
          </a:p>
          <a:p>
            <a:r>
              <a:rPr lang="ru-RU" sz="2400" b="1" dirty="0" smtClean="0"/>
              <a:t>35 – 10 тыс. лет назад – Сибирь и север европейской части России;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Дальнейшее развитие  на этой территории замедлилось, так как здесь позже отступил ледник и началось потепление, если сравнивать с районом (например) Средиземноморья.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Греческая колонизация Причерноморья</a:t>
            </a:r>
            <a:endParaRPr lang="ru-RU" sz="3600" b="1" dirty="0"/>
          </a:p>
        </p:txBody>
      </p:sp>
      <p:pic>
        <p:nvPicPr>
          <p:cNvPr id="1026" name="Picture 2" descr="C:\Users\Пользователь\Desktop\e3f98a8db54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1" y="1143000"/>
            <a:ext cx="7260020" cy="5263514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</a:t>
            </a:r>
            <a:r>
              <a:rPr lang="ru-RU" b="1" dirty="0" smtClean="0"/>
              <a:t> в.до н.э. – создание Боспорского царства</a:t>
            </a:r>
            <a:endParaRPr lang="ru-RU" b="1" dirty="0"/>
          </a:p>
        </p:txBody>
      </p:sp>
      <p:pic>
        <p:nvPicPr>
          <p:cNvPr id="2050" name="Picture 2" descr="C:\Users\Пользователь\Desktop\d82f33c6f41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935381"/>
            <a:ext cx="4038600" cy="3855601"/>
          </a:xfrm>
          <a:ln w="76200">
            <a:solidFill>
              <a:srgbClr val="0070C0"/>
            </a:solidFill>
          </a:ln>
        </p:spPr>
      </p:pic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V </a:t>
            </a:r>
            <a:r>
              <a:rPr lang="ru-RU" b="1" dirty="0" smtClean="0"/>
              <a:t>в.до н.э. – создание </a:t>
            </a:r>
            <a:r>
              <a:rPr lang="ru-RU" b="1" dirty="0" smtClean="0">
                <a:solidFill>
                  <a:srgbClr val="FF0000"/>
                </a:solidFill>
              </a:rPr>
              <a:t>Боспорского царства</a:t>
            </a:r>
            <a:r>
              <a:rPr lang="ru-RU" b="1" dirty="0" smtClean="0"/>
              <a:t>;</a:t>
            </a:r>
          </a:p>
          <a:p>
            <a:r>
              <a:rPr lang="en-US" b="1" dirty="0" smtClean="0"/>
              <a:t>IV</a:t>
            </a:r>
            <a:r>
              <a:rPr lang="ru-RU" b="1" dirty="0" smtClean="0"/>
              <a:t> в.до н.э. – Таманский п-в, восточное побережье Азовского моря;</a:t>
            </a:r>
          </a:p>
          <a:p>
            <a:r>
              <a:rPr lang="ru-RU" b="1" dirty="0" smtClean="0"/>
              <a:t>Скифы, меоты, адыги признали власть Боспора;</a:t>
            </a:r>
          </a:p>
          <a:p>
            <a:r>
              <a:rPr lang="ru-RU" b="1" dirty="0" smtClean="0"/>
              <a:t>Обширные связи с Грецией и Римом;</a:t>
            </a:r>
          </a:p>
          <a:p>
            <a:r>
              <a:rPr lang="ru-RU" b="1" dirty="0" smtClean="0"/>
              <a:t>Митридат </a:t>
            </a:r>
            <a:r>
              <a:rPr lang="en-US" b="1" dirty="0" smtClean="0"/>
              <a:t>IV </a:t>
            </a:r>
            <a:r>
              <a:rPr lang="ru-RU" b="1" dirty="0" smtClean="0"/>
              <a:t>Евпатор присоединил М.Армению и Колхиду и в союзе с В.Арменией вступил в борьбу с Римом (проиграл)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Скифское государство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Скифы</a:t>
            </a:r>
            <a:r>
              <a:rPr lang="ru-RU" sz="2800" b="1" dirty="0" smtClean="0"/>
              <a:t> – ираноязычные племена ( </a:t>
            </a:r>
            <a:r>
              <a:rPr lang="en-US" sz="2800" b="1" dirty="0" smtClean="0"/>
              <a:t>VIII</a:t>
            </a:r>
            <a:r>
              <a:rPr lang="ru-RU" sz="2800" b="1" dirty="0" smtClean="0"/>
              <a:t> в.до н.э. вытеснили из Причерноморья киммерийцев)</a:t>
            </a:r>
          </a:p>
          <a:p>
            <a:r>
              <a:rPr lang="ru-RU" sz="2800" b="1" dirty="0" smtClean="0"/>
              <a:t>Скифы разделялись на </a:t>
            </a:r>
            <a:r>
              <a:rPr lang="ru-RU" sz="2800" b="1" dirty="0" smtClean="0">
                <a:solidFill>
                  <a:srgbClr val="FF0000"/>
                </a:solidFill>
              </a:rPr>
              <a:t>земледельческие</a:t>
            </a:r>
            <a:r>
              <a:rPr lang="ru-RU" sz="2800" b="1" dirty="0" smtClean="0"/>
              <a:t> и </a:t>
            </a:r>
            <a:r>
              <a:rPr lang="ru-RU" sz="2800" b="1" dirty="0" smtClean="0">
                <a:solidFill>
                  <a:srgbClr val="FF0000"/>
                </a:solidFill>
              </a:rPr>
              <a:t>скотоводческие</a:t>
            </a:r>
            <a:r>
              <a:rPr lang="ru-RU" sz="2800" b="1" dirty="0" smtClean="0"/>
              <a:t> племена;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IV</a:t>
            </a:r>
            <a:r>
              <a:rPr lang="ru-RU" sz="2800" b="1" dirty="0" smtClean="0">
                <a:solidFill>
                  <a:srgbClr val="FF0000"/>
                </a:solidFill>
              </a:rPr>
              <a:t> в.до н.э. </a:t>
            </a:r>
            <a:r>
              <a:rPr lang="ru-RU" sz="2800" b="1" dirty="0" smtClean="0"/>
              <a:t>– возникновение государства ( власть царя была наследственной и обожествлялась, но ограничивалась союзным советом и народным собранием);</a:t>
            </a:r>
          </a:p>
          <a:p>
            <a:r>
              <a:rPr lang="en-US" sz="2800" b="1" dirty="0" smtClean="0"/>
              <a:t>III – II</a:t>
            </a:r>
            <a:r>
              <a:rPr lang="ru-RU" sz="2800" b="1" dirty="0" smtClean="0"/>
              <a:t> в.де н.э. – скифы были оттеснены сарматами в Крым;</a:t>
            </a:r>
          </a:p>
          <a:p>
            <a:r>
              <a:rPr lang="en-US" sz="2800" b="1" dirty="0" smtClean="0"/>
              <a:t>I</a:t>
            </a:r>
            <a:r>
              <a:rPr lang="ru-RU" sz="2800" b="1" dirty="0" smtClean="0"/>
              <a:t> век – скифы были разгромлены Римом;</a:t>
            </a:r>
          </a:p>
          <a:p>
            <a:r>
              <a:rPr lang="en-US" sz="2800" b="1" dirty="0" smtClean="0"/>
              <a:t>III </a:t>
            </a:r>
            <a:r>
              <a:rPr lang="ru-RU" sz="2800" b="1" dirty="0" smtClean="0"/>
              <a:t>век – вторжение в С. Причерноморье готов, в союз готов вошли и скифы ( держава Германариха);</a:t>
            </a:r>
          </a:p>
          <a:p>
            <a:r>
              <a:rPr lang="en-US" sz="2800" b="1" dirty="0" smtClean="0"/>
              <a:t>IV</a:t>
            </a:r>
            <a:r>
              <a:rPr lang="ru-RU" sz="2800" b="1" dirty="0" smtClean="0"/>
              <a:t>век </a:t>
            </a:r>
            <a:r>
              <a:rPr lang="en-US" sz="2800" b="1" dirty="0" smtClean="0"/>
              <a:t>– </a:t>
            </a:r>
            <a:r>
              <a:rPr lang="ru-RU" sz="2800" b="1" dirty="0" smtClean="0"/>
              <a:t>готы были разгромлены гуннами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-fotki.yandex.ru/get/3808/mimoza-iskusstvo.7/0_28513_bb2eeb1_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4762500" cy="3819525"/>
          </a:xfrm>
          <a:prstGeom prst="rect">
            <a:avLst/>
          </a:prstGeom>
          <a:noFill/>
        </p:spPr>
      </p:pic>
      <p:pic>
        <p:nvPicPr>
          <p:cNvPr id="5124" name="Picture 4" descr="Картинка 17 из 5877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81000"/>
            <a:ext cx="3009900" cy="3810000"/>
          </a:xfrm>
          <a:prstGeom prst="rect">
            <a:avLst/>
          </a:prstGeom>
          <a:noFill/>
        </p:spPr>
      </p:pic>
      <p:pic>
        <p:nvPicPr>
          <p:cNvPr id="5126" name="Picture 6" descr="Картинка 23 из 5877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3048000"/>
            <a:ext cx="3695700" cy="3810000"/>
          </a:xfrm>
          <a:prstGeom prst="rect">
            <a:avLst/>
          </a:prstGeom>
          <a:noFill/>
        </p:spPr>
      </p:pic>
      <p:pic>
        <p:nvPicPr>
          <p:cNvPr id="5128" name="Picture 8" descr="Картинка 45 из 5877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1981200"/>
            <a:ext cx="50768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scythian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9400"/>
            <a:ext cx="8686800" cy="6297613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Тюркские народы и государства на территории нашей страны.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VI</a:t>
            </a:r>
            <a:r>
              <a:rPr lang="ru-RU" b="1" dirty="0" smtClean="0"/>
              <a:t> в. – начало массового вторжения тюркских племен в С. Причерноморье и создание на территории от Монголии до Волги государства </a:t>
            </a:r>
            <a:r>
              <a:rPr lang="ru-RU" b="1" dirty="0" smtClean="0">
                <a:solidFill>
                  <a:srgbClr val="FF0000"/>
                </a:solidFill>
              </a:rPr>
              <a:t>Тюркский каганат</a:t>
            </a:r>
            <a:r>
              <a:rPr lang="ru-RU" b="1" dirty="0" smtClean="0"/>
              <a:t>;</a:t>
            </a:r>
          </a:p>
          <a:p>
            <a:r>
              <a:rPr lang="en-US" b="1" dirty="0" smtClean="0"/>
              <a:t>VII </a:t>
            </a:r>
            <a:r>
              <a:rPr lang="ru-RU" b="1" dirty="0" smtClean="0"/>
              <a:t>в. – государство распалось;</a:t>
            </a:r>
          </a:p>
          <a:p>
            <a:r>
              <a:rPr lang="en-US" b="1" dirty="0" smtClean="0"/>
              <a:t>VI</a:t>
            </a:r>
            <a:r>
              <a:rPr lang="ru-RU" b="1" dirty="0" smtClean="0"/>
              <a:t> в.  - в степи западного Прикаспия пришли авары, а затем через степи Причерноморья двинулись к Балканам, где и создали государство – </a:t>
            </a:r>
            <a:r>
              <a:rPr lang="ru-RU" b="1" dirty="0" smtClean="0">
                <a:solidFill>
                  <a:srgbClr val="FF0000"/>
                </a:solidFill>
              </a:rPr>
              <a:t>Аварский каганат </a:t>
            </a:r>
            <a:r>
              <a:rPr lang="ru-RU" b="1" dirty="0" smtClean="0"/>
              <a:t>( </a:t>
            </a:r>
            <a:r>
              <a:rPr lang="en-US" b="1" dirty="0" smtClean="0"/>
              <a:t>VIII</a:t>
            </a:r>
            <a:r>
              <a:rPr lang="ru-RU" b="1" dirty="0" smtClean="0"/>
              <a:t> в. разбиты франками);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ользователь\Desktop\ris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209800"/>
            <a:ext cx="2794566" cy="43825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тюркские государства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VII</a:t>
            </a:r>
            <a:r>
              <a:rPr lang="ru-RU" sz="2000" b="1" dirty="0" smtClean="0"/>
              <a:t> в. -  в степях С. Кавказа формируется государство </a:t>
            </a:r>
            <a:r>
              <a:rPr lang="ru-RU" sz="2000" b="1" dirty="0" smtClean="0">
                <a:solidFill>
                  <a:srgbClr val="FF0000"/>
                </a:solidFill>
              </a:rPr>
              <a:t>Хазарский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каганат</a:t>
            </a:r>
            <a:r>
              <a:rPr lang="ru-RU" sz="2000" b="1" dirty="0" smtClean="0"/>
              <a:t>, хазары подчинили огромную территорию и основали столицу Итиль на Волге;</a:t>
            </a:r>
          </a:p>
          <a:p>
            <a:r>
              <a:rPr lang="en-US" sz="2000" b="1" dirty="0" smtClean="0"/>
              <a:t>VIII</a:t>
            </a:r>
            <a:r>
              <a:rPr lang="ru-RU" sz="2000" b="1" dirty="0" smtClean="0"/>
              <a:t> в. – хазары принимают иудаизм;</a:t>
            </a:r>
          </a:p>
          <a:p>
            <a:r>
              <a:rPr lang="ru-RU" sz="2000" b="1" dirty="0" smtClean="0"/>
              <a:t>Территорию от Кубани до Днепра заняли тюркоязычные Булгары и в </a:t>
            </a:r>
            <a:r>
              <a:rPr lang="en-US" sz="2000" b="1" dirty="0" smtClean="0"/>
              <a:t>VII </a:t>
            </a:r>
            <a:r>
              <a:rPr lang="ru-RU" sz="2000" b="1" dirty="0" smtClean="0"/>
              <a:t>в. Создали государство </a:t>
            </a:r>
            <a:r>
              <a:rPr lang="ru-RU" sz="2000" b="1" dirty="0" smtClean="0">
                <a:solidFill>
                  <a:srgbClr val="FF0000"/>
                </a:solidFill>
              </a:rPr>
              <a:t>Великую Булгарию</a:t>
            </a:r>
          </a:p>
        </p:txBody>
      </p:sp>
      <p:pic>
        <p:nvPicPr>
          <p:cNvPr id="4098" name="Picture 2" descr="C:\Users\Пользователь\Desktop\KAGAN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124200"/>
            <a:ext cx="38100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1024</Words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Древнейшая история нашей Родины</vt:lpstr>
      <vt:lpstr>Расселение древнейших людей на территории нашей страны</vt:lpstr>
      <vt:lpstr>Греческая колонизация Причерноморья</vt:lpstr>
      <vt:lpstr>V в.до н.э. – создание Боспорского царства</vt:lpstr>
      <vt:lpstr>Скифское государство</vt:lpstr>
      <vt:lpstr>Слайд 6</vt:lpstr>
      <vt:lpstr>Слайд 7</vt:lpstr>
      <vt:lpstr>Тюркские народы и государства на территории нашей страны.</vt:lpstr>
      <vt:lpstr>тюркские государства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Древнейшая история нашей Родины</dc:title>
  <dc:creator>Пользователь</dc:creator>
  <cp:lastModifiedBy>Пользователь</cp:lastModifiedBy>
  <cp:revision>22</cp:revision>
  <dcterms:created xsi:type="dcterms:W3CDTF">2010-09-27T16:37:48Z</dcterms:created>
  <dcterms:modified xsi:type="dcterms:W3CDTF">2010-10-03T13:35:29Z</dcterms:modified>
</cp:coreProperties>
</file>