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7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g1.liveinternet.ru/images/attach/c/1/59/8/59008390_1213272008_12iun_2.jpg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uralpolit.ru/urfo/polit/part/id_202784.html" TargetMode="External"/><Relationship Id="rId7" Type="http://schemas.openxmlformats.org/officeDocument/2006/relationships/hyperlink" Target="http://efremov-town.ya.ru/posts.xml?tb=300" TargetMode="External"/><Relationship Id="rId2" Type="http://schemas.openxmlformats.org/officeDocument/2006/relationships/hyperlink" Target="http://www.newsland.ru/News/Detail/id/473087/cat/94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-shtab.ru/blog/company/2635/corporate/17981" TargetMode="External"/><Relationship Id="rId5" Type="http://schemas.openxmlformats.org/officeDocument/2006/relationships/hyperlink" Target="http://navolyni.com/" TargetMode="External"/><Relationship Id="rId4" Type="http://schemas.openxmlformats.org/officeDocument/2006/relationships/hyperlink" Target="http://ios.ura.ru/content/svrd/16-03-2010/news/1052111633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/>
          <a:lstStyle/>
          <a:p>
            <a:r>
              <a:rPr lang="ru-RU" b="1" dirty="0" smtClean="0"/>
              <a:t>Выборы в демократическом обществе</a:t>
            </a:r>
            <a:endParaRPr lang="ru-RU" dirty="0"/>
          </a:p>
        </p:txBody>
      </p:sp>
      <p:pic>
        <p:nvPicPr>
          <p:cNvPr id="15362" name="Picture 2" descr="Картинка 208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285992"/>
            <a:ext cx="46386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Выдвижение и регистрация кандидатов в депутаты или</a:t>
            </a:r>
            <a:br>
              <a:rPr lang="ru-RU" i="1" dirty="0" smtClean="0"/>
            </a:br>
            <a:r>
              <a:rPr lang="ru-RU" i="1" dirty="0" smtClean="0"/>
              <a:t>на выборную должность.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Согласно закону политические </a:t>
            </a:r>
            <a:r>
              <a:rPr lang="ru-RU" dirty="0" smtClean="0"/>
              <a:t>партии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/>
              <a:t>(они называются избирательными объединениями) </a:t>
            </a:r>
            <a:r>
              <a:rPr lang="ru-RU" dirty="0" smtClean="0"/>
              <a:t>выдвигают </a:t>
            </a:r>
            <a:r>
              <a:rPr lang="ru-RU" dirty="0" smtClean="0"/>
              <a:t>федеральный </a:t>
            </a:r>
          </a:p>
          <a:p>
            <a:pPr>
              <a:buNone/>
            </a:pPr>
            <a:r>
              <a:rPr lang="ru-RU" dirty="0" smtClean="0"/>
              <a:t>     список </a:t>
            </a:r>
            <a:r>
              <a:rPr lang="ru-RU" dirty="0" smtClean="0"/>
              <a:t>кандидатов (не более 500 </a:t>
            </a:r>
            <a:r>
              <a:rPr lang="ru-RU" dirty="0" smtClean="0"/>
              <a:t>человек</a:t>
            </a:r>
            <a:r>
              <a:rPr lang="ru-RU" dirty="0" smtClean="0"/>
              <a:t>), </a:t>
            </a:r>
          </a:p>
          <a:p>
            <a:pPr>
              <a:buNone/>
            </a:pPr>
            <a:r>
              <a:rPr lang="ru-RU" dirty="0" smtClean="0"/>
              <a:t>     который </a:t>
            </a:r>
            <a:r>
              <a:rPr lang="ru-RU" dirty="0" smtClean="0"/>
              <a:t>принимается тайным голосованием </a:t>
            </a:r>
            <a:r>
              <a:rPr lang="ru-RU" dirty="0" smtClean="0"/>
              <a:t>на партийном </a:t>
            </a:r>
            <a:r>
              <a:rPr lang="ru-RU" dirty="0" smtClean="0"/>
              <a:t>съезде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Выдвинутый список кандидатов (или один кандидат</a:t>
            </a:r>
            <a:r>
              <a:rPr lang="ru-RU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регистрируется </a:t>
            </a:r>
            <a:r>
              <a:rPr lang="ru-RU" dirty="0" smtClean="0"/>
              <a:t>соответствующей избирательной </a:t>
            </a:r>
            <a:r>
              <a:rPr lang="ru-RU" dirty="0" smtClean="0"/>
              <a:t>комиссией</a:t>
            </a:r>
            <a:r>
              <a:rPr lang="ru-RU" dirty="0" smtClean="0"/>
              <a:t> </a:t>
            </a:r>
            <a:r>
              <a:rPr lang="ru-RU" dirty="0" smtClean="0"/>
              <a:t>(необходимо </a:t>
            </a:r>
            <a:r>
              <a:rPr lang="ru-RU" dirty="0" smtClean="0"/>
              <a:t>собрать установленное законом число</a:t>
            </a:r>
          </a:p>
          <a:p>
            <a:pPr>
              <a:buNone/>
            </a:pPr>
            <a:r>
              <a:rPr lang="ru-RU" dirty="0" smtClean="0"/>
              <a:t>      подписей </a:t>
            </a:r>
            <a:r>
              <a:rPr lang="ru-RU" dirty="0" smtClean="0"/>
              <a:t>избирателей либо внести избирательный </a:t>
            </a:r>
            <a:r>
              <a:rPr lang="ru-RU" dirty="0" smtClean="0"/>
              <a:t>залог).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Предвыборная агитация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  <a:r>
              <a:rPr lang="ru-RU" dirty="0" smtClean="0"/>
              <a:t>(политический маркетинг)</a:t>
            </a:r>
            <a:endParaRPr lang="ru-RU" dirty="0"/>
          </a:p>
        </p:txBody>
      </p:sp>
      <p:pic>
        <p:nvPicPr>
          <p:cNvPr id="5121" name="Picture 1" descr="C:\Users\Владелец\Desktop\Fotolia_9719335_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715303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Голосование и его результаты.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Предвыборная агитация</a:t>
            </a:r>
          </a:p>
          <a:p>
            <a:pPr>
              <a:buNone/>
            </a:pPr>
            <a:r>
              <a:rPr lang="ru-RU" dirty="0" smtClean="0"/>
              <a:t>    прекращается </a:t>
            </a:r>
            <a:r>
              <a:rPr lang="ru-RU" dirty="0" smtClean="0"/>
              <a:t>за сутки до дня голосования.</a:t>
            </a:r>
            <a:endParaRPr lang="ru-RU" dirty="0"/>
          </a:p>
        </p:txBody>
      </p:sp>
      <p:pic>
        <p:nvPicPr>
          <p:cNvPr id="4097" name="Picture 1" descr="C:\Users\Владелец\Desktop\jeff-how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786058"/>
            <a:ext cx="7429552" cy="4071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абсентеизма: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недоверие к партиям, кандидатам и политике в целом; </a:t>
            </a:r>
            <a:endParaRPr lang="ru-RU" dirty="0" smtClean="0"/>
          </a:p>
          <a:p>
            <a:r>
              <a:rPr lang="ru-RU" dirty="0" smtClean="0"/>
              <a:t>низкий </a:t>
            </a:r>
            <a:r>
              <a:rPr lang="ru-RU" dirty="0" smtClean="0"/>
              <a:t>авторитет представительных органов власти; </a:t>
            </a:r>
          </a:p>
          <a:p>
            <a:r>
              <a:rPr lang="ru-RU" dirty="0" smtClean="0"/>
              <a:t>о</a:t>
            </a:r>
            <a:r>
              <a:rPr lang="ru-RU" dirty="0" smtClean="0"/>
              <a:t>тсутствие </a:t>
            </a:r>
            <a:r>
              <a:rPr lang="ru-RU" dirty="0" smtClean="0"/>
              <a:t>электоральной культуры; </a:t>
            </a:r>
          </a:p>
          <a:p>
            <a:r>
              <a:rPr lang="ru-RU" dirty="0" smtClean="0"/>
              <a:t>убежденность </a:t>
            </a:r>
            <a:r>
              <a:rPr lang="ru-RU" dirty="0" smtClean="0"/>
              <a:t>в том, что выборы</a:t>
            </a:r>
          </a:p>
          <a:p>
            <a:pPr>
              <a:buNone/>
            </a:pPr>
            <a:r>
              <a:rPr lang="ru-RU" dirty="0" smtClean="0"/>
              <a:t>    не </a:t>
            </a:r>
            <a:r>
              <a:rPr lang="ru-RU" dirty="0" smtClean="0"/>
              <a:t>повлияют на изменение ситуации; </a:t>
            </a:r>
          </a:p>
          <a:p>
            <a:r>
              <a:rPr lang="ru-RU" dirty="0" smtClean="0"/>
              <a:t>сомнения в </a:t>
            </a:r>
            <a:r>
              <a:rPr lang="ru-RU" dirty="0" smtClean="0"/>
              <a:t>правильности </a:t>
            </a:r>
            <a:r>
              <a:rPr lang="ru-RU" dirty="0" smtClean="0"/>
              <a:t>подсчета голосов.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/>
          <a:lstStyle/>
          <a:p>
            <a:r>
              <a:rPr lang="ru-RU" dirty="0" smtClean="0"/>
              <a:t>Институт </a:t>
            </a:r>
            <a:r>
              <a:rPr lang="ru-RU" dirty="0" smtClean="0"/>
              <a:t>досрочного отзыва депутатов</a:t>
            </a:r>
            <a:br>
              <a:rPr lang="ru-RU" dirty="0" smtClean="0"/>
            </a:br>
            <a:r>
              <a:rPr lang="ru-RU" dirty="0" smtClean="0"/>
              <a:t>Госдумы РФ законом не предусмотрен, а в отношении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депутатов </a:t>
            </a:r>
            <a:r>
              <a:rPr lang="ru-RU" dirty="0" smtClean="0"/>
              <a:t>законодательных собраний в ряде субъектов РФ он</a:t>
            </a:r>
            <a:br>
              <a:rPr lang="ru-RU" dirty="0" smtClean="0"/>
            </a:br>
            <a:r>
              <a:rPr lang="ru-RU" dirty="0" smtClean="0"/>
              <a:t>сохранился.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</a:t>
            </a:r>
            <a:r>
              <a:rPr lang="ru-RU" dirty="0" smtClean="0"/>
              <a:t>такое </a:t>
            </a:r>
            <a:r>
              <a:rPr lang="ru-RU" dirty="0" smtClean="0"/>
              <a:t>популизм?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Это стиль в </a:t>
            </a:r>
            <a:r>
              <a:rPr lang="ru-RU" dirty="0" smtClean="0"/>
              <a:t>политике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   позволяющий </a:t>
            </a:r>
            <a:r>
              <a:rPr lang="ru-RU" dirty="0" smtClean="0"/>
              <a:t>добиться поддержки избирателей </a:t>
            </a:r>
            <a:r>
              <a:rPr lang="ru-RU" dirty="0" smtClean="0"/>
              <a:t>благодаря </a:t>
            </a:r>
            <a:r>
              <a:rPr lang="ru-RU" dirty="0" smtClean="0"/>
              <a:t>податливости </a:t>
            </a:r>
          </a:p>
          <a:p>
            <a:pPr>
              <a:buNone/>
            </a:pPr>
            <a:r>
              <a:rPr lang="ru-RU" dirty="0" smtClean="0"/>
              <a:t>     масс </a:t>
            </a:r>
            <a:r>
              <a:rPr lang="ru-RU" dirty="0" smtClean="0"/>
              <a:t>на простые объяснения сложных</a:t>
            </a:r>
          </a:p>
          <a:p>
            <a:pPr>
              <a:buNone/>
            </a:pPr>
            <a:r>
              <a:rPr lang="ru-RU" dirty="0" smtClean="0"/>
              <a:t>    вопросов</a:t>
            </a:r>
            <a:r>
              <a:rPr lang="ru-RU" dirty="0" smtClean="0"/>
              <a:t>, на примитивные, но внешне привлекательные </a:t>
            </a:r>
            <a:r>
              <a:rPr lang="ru-RU" dirty="0" err="1" smtClean="0"/>
              <a:t>ло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зунги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5" name="Picture 1" descr="C:\Users\Владелец\Desktop\64f9409c7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24117" y="1643050"/>
            <a:ext cx="4361946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105835"/>
            <a:ext cx="7429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http://www.newsland.ru/News/Detail/id/473087/cat/94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uralpolit.ru/urfo/polit/part/id_202784.html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ios.ura.ru/content/svrd/16-03-2010/news/1052111633.html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http://navolyni.com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www.e-shtab.ru/blog/company/2635/corporate/17981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efremov-town.ya.ru/posts.xml?tb=300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441570"/>
          </a:xfrm>
        </p:spPr>
        <p:txBody>
          <a:bodyPr/>
          <a:lstStyle/>
          <a:p>
            <a:r>
              <a:rPr lang="ru-RU" dirty="0" smtClean="0"/>
              <a:t>ИЗБИРАТЕЛЬНАЯ </a:t>
            </a:r>
            <a:r>
              <a:rPr lang="ru-RU" dirty="0" smtClean="0"/>
              <a:t>СИСТЕМА  </a:t>
            </a:r>
            <a:r>
              <a:rPr lang="ru-RU" dirty="0" smtClean="0"/>
              <a:t>включает два основных структурных </a:t>
            </a:r>
            <a:r>
              <a:rPr lang="ru-RU" dirty="0" smtClean="0"/>
              <a:t>компонента</a:t>
            </a:r>
            <a:r>
              <a:rPr lang="ru-RU" dirty="0" smtClean="0"/>
              <a:t>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500042"/>
            <a:ext cx="5111750" cy="5626121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1) </a:t>
            </a:r>
            <a:r>
              <a:rPr lang="ru-RU" i="1" dirty="0" smtClean="0"/>
              <a:t>избирательное право — комплекс правовых норм </a:t>
            </a:r>
            <a:r>
              <a:rPr lang="ru-RU" i="1" dirty="0" smtClean="0"/>
              <a:t>о </a:t>
            </a:r>
            <a:r>
              <a:rPr lang="ru-RU" dirty="0" smtClean="0"/>
              <a:t>порядке выборов;</a:t>
            </a:r>
          </a:p>
          <a:p>
            <a:pPr>
              <a:buNone/>
            </a:pPr>
            <a:endParaRPr lang="ru-RU" i="1" dirty="0" smtClean="0"/>
          </a:p>
          <a:p>
            <a:r>
              <a:rPr lang="ru-RU" b="1" dirty="0" smtClean="0"/>
              <a:t>2</a:t>
            </a:r>
            <a:r>
              <a:rPr lang="ru-RU" b="1" dirty="0" smtClean="0"/>
              <a:t>) </a:t>
            </a:r>
            <a:r>
              <a:rPr lang="ru-RU" i="1" dirty="0" smtClean="0"/>
              <a:t>избирательный процесс — комплекс </a:t>
            </a:r>
            <a:r>
              <a:rPr lang="ru-RU" i="1" dirty="0" smtClean="0"/>
              <a:t>действий в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    процессе </a:t>
            </a:r>
            <a:r>
              <a:rPr lang="ru-RU" dirty="0" smtClean="0"/>
              <a:t>выборов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3) </a:t>
            </a:r>
            <a:r>
              <a:rPr lang="ru-RU" dirty="0" smtClean="0"/>
              <a:t>партийная система, </a:t>
            </a:r>
            <a:r>
              <a:rPr lang="ru-RU" dirty="0" smtClean="0"/>
              <a:t>а также</a:t>
            </a:r>
          </a:p>
          <a:p>
            <a:pPr>
              <a:buNone/>
            </a:pPr>
            <a:r>
              <a:rPr lang="ru-RU" dirty="0" smtClean="0"/>
              <a:t>    политические </a:t>
            </a:r>
            <a:r>
              <a:rPr lang="ru-RU" dirty="0" smtClean="0"/>
              <a:t>традиции и </a:t>
            </a:r>
            <a:r>
              <a:rPr lang="ru-RU" dirty="0" smtClean="0"/>
              <a:t>обычаи.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57496"/>
            <a:ext cx="3008313" cy="3268667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Под избирательной системой понимается порядок выборов</a:t>
            </a:r>
          </a:p>
          <a:p>
            <a:r>
              <a:rPr lang="ru-RU" sz="1800" b="1" dirty="0" smtClean="0"/>
              <a:t>в представительные учреждения и выборных должностных</a:t>
            </a:r>
          </a:p>
          <a:p>
            <a:r>
              <a:rPr lang="ru-RU" sz="1800" b="1" dirty="0" smtClean="0"/>
              <a:t>лиц, а также определение результатов голосования.</a:t>
            </a: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Избирательное право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В узком </a:t>
            </a:r>
            <a:r>
              <a:rPr lang="ru-RU" i="1" dirty="0" smtClean="0"/>
              <a:t>(субъективном</a:t>
            </a:r>
            <a:r>
              <a:rPr lang="ru-RU" i="1" dirty="0" smtClean="0"/>
              <a:t>) смысле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2174875"/>
            <a:ext cx="4211668" cy="3951288"/>
          </a:xfrm>
        </p:spPr>
        <p:txBody>
          <a:bodyPr>
            <a:normAutofit/>
          </a:bodyPr>
          <a:lstStyle/>
          <a:p>
            <a:r>
              <a:rPr lang="ru-RU" i="1" dirty="0" smtClean="0"/>
              <a:t>В узком смысле избирательное право — это политическое</a:t>
            </a:r>
          </a:p>
          <a:p>
            <a:pPr>
              <a:buNone/>
            </a:pPr>
            <a:r>
              <a:rPr lang="ru-RU" dirty="0" smtClean="0"/>
              <a:t>     право </a:t>
            </a:r>
            <a:r>
              <a:rPr lang="ru-RU" dirty="0" smtClean="0"/>
              <a:t>гражданина избирать (активное) и быть избранным</a:t>
            </a:r>
          </a:p>
          <a:p>
            <a:pPr>
              <a:buNone/>
            </a:pPr>
            <a:r>
              <a:rPr lang="ru-RU" dirty="0" smtClean="0"/>
              <a:t>     (</a:t>
            </a:r>
            <a:r>
              <a:rPr lang="ru-RU" dirty="0" smtClean="0"/>
              <a:t>пассивное) в органы государственной власти и местного </a:t>
            </a:r>
            <a:r>
              <a:rPr lang="ru-RU" dirty="0" smtClean="0"/>
              <a:t>са</a:t>
            </a:r>
            <a:r>
              <a:rPr lang="ru-RU" dirty="0" smtClean="0"/>
              <a:t>моуправления 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широком (объективном</a:t>
            </a:r>
            <a:r>
              <a:rPr lang="ru-RU" i="1" dirty="0" smtClean="0"/>
              <a:t>) смысле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Нормы субъективного избирательного права в сочетании</a:t>
            </a:r>
          </a:p>
          <a:p>
            <a:pPr>
              <a:buNone/>
            </a:pPr>
            <a:r>
              <a:rPr lang="ru-RU" dirty="0" smtClean="0"/>
              <a:t>     с </a:t>
            </a:r>
            <a:r>
              <a:rPr lang="ru-RU" dirty="0" smtClean="0"/>
              <a:t>другими нормативными правилами выборов представляют</a:t>
            </a:r>
          </a:p>
          <a:p>
            <a:pPr>
              <a:buNone/>
            </a:pPr>
            <a:r>
              <a:rPr lang="ru-RU" dirty="0" smtClean="0"/>
              <a:t>     собой </a:t>
            </a:r>
            <a:r>
              <a:rPr lang="ru-RU" dirty="0" smtClean="0"/>
              <a:t>избирательное право </a:t>
            </a:r>
            <a:r>
              <a:rPr lang="ru-RU" i="1" dirty="0" smtClean="0"/>
              <a:t>в широком смысле.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Источники избирательного права РФ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000" u="sng" dirty="0" smtClean="0"/>
              <a:t>общепризнанных принципов и норм международного права и международных договоров Российской </a:t>
            </a:r>
            <a:r>
              <a:rPr lang="ru-RU" sz="4000" u="sng" dirty="0" smtClean="0"/>
              <a:t>Федерации:</a:t>
            </a:r>
          </a:p>
          <a:p>
            <a:r>
              <a:rPr lang="ru-RU" dirty="0" smtClean="0"/>
              <a:t>К </a:t>
            </a:r>
            <a:r>
              <a:rPr lang="ru-RU" dirty="0" smtClean="0"/>
              <a:t>источникам этого ряда можно отнести Всеобщую декларацию прав человека, принятую Генеральной ассамблеей ООН в 1948 году; Международный пакт о гражданских и политических правах 1996 года; Европейскую конвенцию о защите прав человека и основных свобод от 4 ноября 1950 г. с протоколами к ней; Документ Копенгагенского совещания Конференции по человеческому измерению СБСЕ 1990 года; Европейскую хартию местного самоуправления от 15 ноября 1985 г.; Декларацию о критериях свободных и справедливых выборов, принятую на 154-й сессии Совета Межпарламентского союза 26 марта 1994 г.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Источники избирательного права 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Основную </a:t>
            </a:r>
            <a:r>
              <a:rPr lang="ru-RU" dirty="0" smtClean="0"/>
              <a:t>часть источников избирательного права составляет </a:t>
            </a:r>
            <a:r>
              <a:rPr lang="ru-RU" u="sng" dirty="0" smtClean="0"/>
              <a:t>национальное избирательное законодательство Российской </a:t>
            </a:r>
            <a:r>
              <a:rPr lang="ru-RU" u="sng" dirty="0" smtClean="0"/>
              <a:t>Федерации: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Главенствующую </a:t>
            </a:r>
            <a:r>
              <a:rPr lang="ru-RU" dirty="0" smtClean="0"/>
              <a:t>позицию в системе федеральных источников избирательного права занимает </a:t>
            </a:r>
            <a:r>
              <a:rPr lang="ru-RU" u="sng" dirty="0" smtClean="0"/>
              <a:t>Конституция Российской Федерации</a:t>
            </a:r>
            <a:r>
              <a:rPr lang="ru-RU" dirty="0" smtClean="0"/>
              <a:t>.</a:t>
            </a:r>
            <a:endParaRPr lang="ru-RU" u="sng" dirty="0" smtClean="0"/>
          </a:p>
          <a:p>
            <a:r>
              <a:rPr lang="ru-RU" dirty="0" smtClean="0"/>
              <a:t>Федеральный </a:t>
            </a:r>
            <a:r>
              <a:rPr lang="ru-RU" dirty="0" smtClean="0"/>
              <a:t>закон «О выборах Президента Российской </a:t>
            </a:r>
            <a:r>
              <a:rPr lang="ru-RU" dirty="0" smtClean="0"/>
              <a:t>Федерации»;</a:t>
            </a:r>
          </a:p>
          <a:p>
            <a:r>
              <a:rPr lang="ru-RU" dirty="0" smtClean="0"/>
              <a:t>Федеральный </a:t>
            </a:r>
            <a:r>
              <a:rPr lang="ru-RU" dirty="0" smtClean="0"/>
              <a:t>закон «О выборах депутатов Государственной Думы Федерального Собрания Российской Федерации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 «</a:t>
            </a:r>
            <a:r>
              <a:rPr lang="ru-RU" dirty="0" smtClean="0"/>
              <a:t>Об основных гарантиях избирательных прав и права на участие в референдуме граждан Российской Федерации»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Избирательный </a:t>
            </a:r>
            <a:r>
              <a:rPr lang="ru-RU" i="1" dirty="0" smtClean="0"/>
              <a:t>процесс </a:t>
            </a:r>
            <a:r>
              <a:rPr lang="ru-RU" i="1" dirty="0" smtClean="0"/>
              <a:t>и его этапы(</a:t>
            </a:r>
            <a:r>
              <a:rPr lang="ru-RU" dirty="0" smtClean="0"/>
              <a:t>избирательная система в действии).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35771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организационный </a:t>
            </a:r>
            <a:r>
              <a:rPr lang="ru-RU" dirty="0" smtClean="0"/>
              <a:t>(назначение выборов</a:t>
            </a:r>
          </a:p>
          <a:p>
            <a:pPr>
              <a:buNone/>
            </a:pPr>
            <a:r>
              <a:rPr lang="ru-RU" dirty="0" smtClean="0"/>
              <a:t>    выдвижение </a:t>
            </a:r>
            <a:r>
              <a:rPr lang="ru-RU" dirty="0" smtClean="0"/>
              <a:t>и регистрация </a:t>
            </a:r>
            <a:r>
              <a:rPr lang="ru-RU" dirty="0" smtClean="0"/>
              <a:t>кандидатов); предвыборная </a:t>
            </a:r>
            <a:r>
              <a:rPr lang="ru-RU" dirty="0" smtClean="0"/>
              <a:t>агитация; </a:t>
            </a:r>
          </a:p>
          <a:p>
            <a:pPr>
              <a:buNone/>
            </a:pPr>
            <a:r>
              <a:rPr lang="ru-RU" dirty="0" smtClean="0"/>
              <a:t>    голосование </a:t>
            </a:r>
            <a:r>
              <a:rPr lang="ru-RU" dirty="0" smtClean="0"/>
              <a:t>и установление его результатов;</a:t>
            </a:r>
          </a:p>
          <a:p>
            <a:pPr>
              <a:buNone/>
            </a:pPr>
            <a:r>
              <a:rPr lang="ru-RU" dirty="0" smtClean="0"/>
              <a:t>    обнародование </a:t>
            </a:r>
            <a:r>
              <a:rPr lang="ru-RU" dirty="0" smtClean="0"/>
              <a:t>итогов выборов и представление </a:t>
            </a:r>
            <a:r>
              <a:rPr lang="ru-RU" dirty="0" smtClean="0"/>
              <a:t>финансового</a:t>
            </a:r>
            <a:r>
              <a:rPr lang="ru-RU" dirty="0" smtClean="0"/>
              <a:t> отчета о </a:t>
            </a:r>
          </a:p>
          <a:p>
            <a:pPr>
              <a:buNone/>
            </a:pPr>
            <a:r>
              <a:rPr lang="ru-RU" dirty="0" smtClean="0"/>
              <a:t>    расходовании </a:t>
            </a:r>
            <a:r>
              <a:rPr lang="ru-RU" dirty="0" smtClean="0"/>
              <a:t>средств на их организацию и </a:t>
            </a:r>
            <a:r>
              <a:rPr lang="ru-RU" dirty="0" smtClean="0"/>
              <a:t>проведение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Типы избирательных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r>
              <a:rPr lang="ru-RU" b="1" i="1" dirty="0" smtClean="0"/>
              <a:t>систем.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86172" cy="4525963"/>
          </a:xfrm>
        </p:spPr>
        <p:txBody>
          <a:bodyPr/>
          <a:lstStyle/>
          <a:p>
            <a:r>
              <a:rPr lang="ru-RU" b="1" i="1" dirty="0" smtClean="0"/>
              <a:t>мажоритарный</a:t>
            </a:r>
          </a:p>
          <a:p>
            <a:r>
              <a:rPr lang="ru-RU" b="1" i="1" dirty="0" smtClean="0"/>
              <a:t> пропорциональный</a:t>
            </a:r>
          </a:p>
          <a:p>
            <a:r>
              <a:rPr lang="ru-RU" b="1" i="1" dirty="0" smtClean="0"/>
              <a:t> </a:t>
            </a:r>
            <a:r>
              <a:rPr lang="ru-RU" b="1" i="1" dirty="0" err="1" smtClean="0"/>
              <a:t>мажоритарно-пропорционалъный</a:t>
            </a: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     </a:t>
            </a:r>
            <a:r>
              <a:rPr lang="ru-RU" b="1" i="1" dirty="0" smtClean="0"/>
              <a:t>(смешанный)</a:t>
            </a:r>
            <a:endParaRPr lang="ru-RU" b="1" dirty="0"/>
          </a:p>
        </p:txBody>
      </p:sp>
      <p:pic>
        <p:nvPicPr>
          <p:cNvPr id="9217" name="Picture 1" descr="C:\Users\Владелец\Desktop\id187665_w19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643610"/>
            <a:ext cx="4237010" cy="4785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715016"/>
            <a:ext cx="7772400" cy="714380"/>
          </a:xfrm>
        </p:spPr>
        <p:txBody>
          <a:bodyPr/>
          <a:lstStyle/>
          <a:p>
            <a:r>
              <a:rPr lang="ru-RU" dirty="0" smtClean="0"/>
              <a:t>Избирательная кампания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3" y="285728"/>
            <a:ext cx="4071965" cy="5429288"/>
          </a:xfrm>
        </p:spPr>
        <p:txBody>
          <a:bodyPr>
            <a:noAutofit/>
          </a:bodyPr>
          <a:lstStyle/>
          <a:p>
            <a:r>
              <a:rPr lang="ru-RU" b="1" dirty="0" smtClean="0"/>
              <a:t>Под избирательной кампанией </a:t>
            </a:r>
            <a:r>
              <a:rPr lang="ru-RU" b="1" dirty="0" smtClean="0"/>
              <a:t>понимается </a:t>
            </a:r>
          </a:p>
          <a:p>
            <a:r>
              <a:rPr lang="ru-RU" b="1" dirty="0" smtClean="0"/>
              <a:t>деятельность </a:t>
            </a:r>
            <a:r>
              <a:rPr lang="ru-RU" b="1" dirty="0" smtClean="0"/>
              <a:t>по подготовке и проведению</a:t>
            </a:r>
          </a:p>
          <a:p>
            <a:r>
              <a:rPr lang="ru-RU" b="1" dirty="0" smtClean="0"/>
              <a:t>выборов, осуществляемая в период со дня официального</a:t>
            </a:r>
          </a:p>
          <a:p>
            <a:r>
              <a:rPr lang="ru-RU" b="1" dirty="0" smtClean="0"/>
              <a:t>опубликования решения о проведении выборов до дня пред-</a:t>
            </a:r>
          </a:p>
          <a:p>
            <a:r>
              <a:rPr lang="ru-RU" b="1" dirty="0" err="1" smtClean="0"/>
              <a:t>ставления</a:t>
            </a:r>
            <a:r>
              <a:rPr lang="ru-RU" b="1" dirty="0" smtClean="0"/>
              <a:t> соответствующей избирательной комиссией фи-</a:t>
            </a:r>
          </a:p>
          <a:p>
            <a:r>
              <a:rPr lang="ru-RU" b="1" dirty="0" err="1" smtClean="0"/>
              <a:t>нансового</a:t>
            </a:r>
            <a:r>
              <a:rPr lang="ru-RU" b="1" dirty="0" smtClean="0"/>
              <a:t> отчета о расходовании средств, выделенных на</a:t>
            </a:r>
          </a:p>
          <a:p>
            <a:r>
              <a:rPr lang="ru-RU" b="1" dirty="0" smtClean="0"/>
              <a:t>подготовку и проведение выборов.</a:t>
            </a:r>
            <a:endParaRPr lang="ru-RU" dirty="0"/>
          </a:p>
        </p:txBody>
      </p:sp>
      <p:pic>
        <p:nvPicPr>
          <p:cNvPr id="8193" name="Picture 1" descr="C:\Users\Владелец\Desktop\vazz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85728"/>
            <a:ext cx="4476728" cy="5495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Организационный этап.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К организационным </a:t>
            </a:r>
            <a:r>
              <a:rPr lang="ru-RU" sz="2400" dirty="0" smtClean="0"/>
              <a:t>мероприятиям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относятся</a:t>
            </a:r>
            <a:r>
              <a:rPr lang="ru-RU" sz="2400" dirty="0" smtClean="0"/>
              <a:t>: образование избирательных округов и </a:t>
            </a:r>
            <a:r>
              <a:rPr lang="ru-RU" sz="2400" dirty="0" smtClean="0"/>
              <a:t>избирательных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участков</a:t>
            </a:r>
            <a:r>
              <a:rPr lang="ru-RU" sz="2400" dirty="0" smtClean="0"/>
              <a:t>, формирование избирательных </a:t>
            </a:r>
            <a:r>
              <a:rPr lang="ru-RU" sz="2400" dirty="0" smtClean="0"/>
              <a:t>комиссий</a:t>
            </a:r>
            <a:r>
              <a:rPr lang="ru-RU" sz="2400" dirty="0" smtClean="0"/>
              <a:t>, </a:t>
            </a:r>
          </a:p>
          <a:p>
            <a:pPr>
              <a:buNone/>
            </a:pPr>
            <a:r>
              <a:rPr lang="ru-RU" sz="2400" dirty="0" smtClean="0"/>
              <a:t>      составление </a:t>
            </a:r>
            <a:r>
              <a:rPr lang="ru-RU" sz="2400" dirty="0" smtClean="0"/>
              <a:t>списков избирателей.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Началом избирательной кампании является решение о</a:t>
            </a:r>
          </a:p>
          <a:p>
            <a:pPr>
              <a:buNone/>
            </a:pPr>
            <a:r>
              <a:rPr lang="ru-RU" dirty="0" smtClean="0"/>
              <a:t>      назначении </a:t>
            </a:r>
            <a:r>
              <a:rPr lang="ru-RU" dirty="0" smtClean="0"/>
              <a:t>выборов, которое принимается, как правило, за</a:t>
            </a:r>
          </a:p>
          <a:p>
            <a:pPr>
              <a:buNone/>
            </a:pPr>
            <a:r>
              <a:rPr lang="ru-RU" dirty="0" smtClean="0"/>
              <a:t>      2,5—3 </a:t>
            </a:r>
            <a:r>
              <a:rPr lang="ru-RU" dirty="0" smtClean="0"/>
              <a:t>месяца до дня голосования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Выборы депутатов нижней палаты парламента РФ и Пре-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зидента</a:t>
            </a:r>
            <a:r>
              <a:rPr lang="ru-RU" dirty="0" smtClean="0"/>
              <a:t> </a:t>
            </a:r>
            <a:r>
              <a:rPr lang="ru-RU" dirty="0" smtClean="0"/>
              <a:t>РФ осуществляются по единому избирательному </a:t>
            </a:r>
            <a:r>
              <a:rPr lang="ru-RU" dirty="0" err="1" smtClean="0"/>
              <a:t>ок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      ругу</a:t>
            </a:r>
            <a:r>
              <a:rPr lang="ru-RU" dirty="0" smtClean="0"/>
              <a:t>. Он включает всю территорию страны.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678</Words>
  <PresentationFormat>Экран (4:3)</PresentationFormat>
  <Paragraphs>93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Выборы в демократическом обществе</vt:lpstr>
      <vt:lpstr>ИЗБИРАТЕЛЬНАЯ СИСТЕМА  включает два основных структурных компонента:  </vt:lpstr>
      <vt:lpstr>Избирательное право</vt:lpstr>
      <vt:lpstr>Источники избирательного права РФ</vt:lpstr>
      <vt:lpstr>Источники избирательного права РФ</vt:lpstr>
      <vt:lpstr>Избирательный процесс и его этапы(избирательная система в действии). </vt:lpstr>
      <vt:lpstr>Типы избирательных   систем.</vt:lpstr>
      <vt:lpstr>Избирательная кампания</vt:lpstr>
      <vt:lpstr>Организационный этап.</vt:lpstr>
      <vt:lpstr>Выдвижение и регистрация кандидатов в депутаты или на выборную должность.</vt:lpstr>
      <vt:lpstr>Предвыборная агитация. (политический маркетинг)</vt:lpstr>
      <vt:lpstr>Голосование и его результаты.</vt:lpstr>
      <vt:lpstr>Причины   абсентеизма:</vt:lpstr>
      <vt:lpstr>Институт досрочного отзыва депутатов Госдумы РФ законом не предусмотрен, а в отношении   депутатов законодательных собраний в ряде субъектов РФ он сохранился.</vt:lpstr>
      <vt:lpstr>Что такое популизм?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Выборы в демократическом обществе</dc:title>
  <dc:creator>Владелец</dc:creator>
  <cp:lastModifiedBy>Владелец</cp:lastModifiedBy>
  <cp:revision>10</cp:revision>
  <dcterms:created xsi:type="dcterms:W3CDTF">2011-03-08T16:10:51Z</dcterms:created>
  <dcterms:modified xsi:type="dcterms:W3CDTF">2011-03-08T17:50:09Z</dcterms:modified>
</cp:coreProperties>
</file>