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commons/thumb/b/bc/Putevoy_dvorets_Tver.JPG/800px-Putevoy_dvorets_Tver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artinymira.ru/img/p/776-671-thickbox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11.nnm.ru/2/6/1/f/4/7c7f8a6b4328cc554c4e4bcbfeb_prev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avlrimc.narod.ru/1111111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Развитие Тверского края в 1730 – 1780 гг.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Образование Тверского наместничества и губернии.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Административное деление </a:t>
            </a:r>
            <a:r>
              <a:rPr lang="ru-RU" dirty="0" smtClean="0"/>
              <a:t>Т</a:t>
            </a:r>
            <a:r>
              <a:rPr lang="ru-RU" dirty="0" smtClean="0"/>
              <a:t>верской губернии.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12 городов с уездами: к Твери,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Зубцову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, Ржеву и Старице добавились Бежецк и Кашин (ранее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Угличский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уезд Московской губернии);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Поселения: Осташков, Вышний Волочек (с 1770), Калязин, Весьегонск, Красный Холм получили статус городов;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В 1781 г. Добавился 13-й уезд –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Корчевской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Новгородское генерал-губернаторство при Екатерине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возглавлял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Я.Е.Сиверс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Первым тверским губернатором стал Т.Е.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Тутолмин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Городами управляли городничие, назначаемые правительством.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Губернские учреждения.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85728"/>
            <a:ext cx="82962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Казенная палата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 руководила всеми губернскими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уездными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организациями, занимавшимися сбором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государственных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налогов (участковые податные инспекции, губернские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уездные присутствия по налоговым делам)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Казначейством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(выполнявшим непосредственно кассовое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обслуживание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учреждений.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Создается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система местных судов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 оформление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судебной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системы как самостоятельной структуры власти стало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важным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историческим событием периода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Екатерины II . Именно в XVIII веке в России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устанавливается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различие между законом,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административным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распоряжением и судебным решением, а органы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власти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теряют несвойственную для них судебную функцию.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Губернские и </a:t>
            </a:r>
            <a:r>
              <a:rPr lang="ru-RU" dirty="0" smtClean="0"/>
              <a:t>уездные дворянские собрания - </a:t>
            </a:r>
            <a:r>
              <a:rPr lang="ru-RU" dirty="0" smtClean="0"/>
              <a:t>корпоративные организации.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дворяне каждой губернии составляли отдельное дворянское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общество;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мели право самостоятельного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ведения своих общественных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дел;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право на избрание лидера из своей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среды -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ПРЕДВОДИТЕЛЯ ДВОРЯНСТВА;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 был участником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общего управления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через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вхождение предводителя в состав самых авторитетных губернских государственных и общественных организаций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Восстановление Твери после пожара 1763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0690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«Архитектурная команда»: П.Р.Никитин, В.Обухов, П.Поливанов, М.Казаков составила план застройки центральной части Твери</a:t>
            </a:r>
            <a:endParaRPr lang="ru-RU" dirty="0"/>
          </a:p>
        </p:txBody>
      </p:sp>
      <p:pic>
        <p:nvPicPr>
          <p:cNvPr id="1026" name="Picture 2" descr="C:\Users\Владелец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7" y="3357562"/>
            <a:ext cx="4000501" cy="1500188"/>
          </a:xfrm>
          <a:prstGeom prst="rect">
            <a:avLst/>
          </a:prstGeom>
          <a:noFill/>
        </p:spPr>
      </p:pic>
      <p:pic>
        <p:nvPicPr>
          <p:cNvPr id="1027" name="Picture 3" descr="C:\Users\Владелец\Desktop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14356"/>
            <a:ext cx="3947232" cy="2328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2 из 1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8286808" cy="61117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6357958"/>
            <a:ext cx="974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Тверской императорский </a:t>
            </a:r>
            <a:r>
              <a:rPr lang="ru-RU" b="1" dirty="0" smtClean="0"/>
              <a:t>путевой</a:t>
            </a:r>
            <a:r>
              <a:rPr lang="ru-RU" dirty="0" smtClean="0"/>
              <a:t> </a:t>
            </a:r>
            <a:r>
              <a:rPr lang="ru-RU" b="1" dirty="0" smtClean="0"/>
              <a:t>дворец</a:t>
            </a:r>
            <a:r>
              <a:rPr lang="ru-RU" dirty="0" smtClean="0"/>
              <a:t> - памятник архитектуры XVIII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6000768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М. Казаков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Владелец\Desktop\d9cfbc__623fda08bc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923853" cy="36766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4643446"/>
            <a:ext cx="784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Фонтанная площадь  (сейчас площадь Ленина)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была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задумана как административный центр возрождаемого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после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пожара города.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4429132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 Гостиный двор  мы никогда не зайдем — его давно уж нет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Каре Гостиного двора стояло на месте Драматического театра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занимало целый квартал. Некоторые элементы его восточного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крыла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сейчас включены в объем здания театра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Гостиный двор строился сразу после Большого пожара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утвержденному Екатериной II проекту.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8674" name="Picture 2" descr="C:\Users\Владелец\Desktop\ef2654__41d9acc229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898802" cy="3238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643446"/>
            <a:ext cx="81002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Дом губернатора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ныне архиерейский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(ул. Советская, 10-12) — одна из самых старых построек Твери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Это не одно здание, а целый комплекс: два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флигеля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соединены воротами с домом.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9698" name="Picture 2" descr="C:\Users\Владелец\Desktop\5a0740__38cde80629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42" y="857232"/>
            <a:ext cx="7739100" cy="3714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Из материалов Генерального Межевания (перепись проводилась с 1776 по 1781 гг.)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357189"/>
          </a:xfrm>
        </p:spPr>
        <p:txBody>
          <a:bodyPr>
            <a:noAutofit/>
          </a:bodyPr>
          <a:lstStyle/>
          <a:p>
            <a:r>
              <a:rPr lang="ru-RU" dirty="0" smtClean="0"/>
              <a:t>территория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357298"/>
            <a:ext cx="4041775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1785926"/>
            <a:ext cx="3786214" cy="171451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Площадь Тверской губернии около 60 тыс. кв. км.;</a:t>
            </a:r>
          </a:p>
          <a:p>
            <a:r>
              <a:rPr lang="ru-RU" b="1" dirty="0" smtClean="0"/>
              <a:t>Селений  - 10125, 13 городов и один посад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1999" y="2174875"/>
            <a:ext cx="4114801" cy="39512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На этой территории проживало 957465 человек;</a:t>
            </a:r>
          </a:p>
          <a:p>
            <a:r>
              <a:rPr lang="ru-RU" b="1" dirty="0" smtClean="0"/>
              <a:t>В этническом отношении преобладало русское население;</a:t>
            </a:r>
          </a:p>
          <a:p>
            <a:r>
              <a:rPr lang="ru-RU" b="1" dirty="0" smtClean="0"/>
              <a:t>Сословия: дворяне – 5503 ч., духовенство – 24017, купечество – 19642, мещанство – 23226, крестьянство - 874341</a:t>
            </a:r>
            <a:endParaRPr lang="ru-RU" b="1" dirty="0"/>
          </a:p>
        </p:txBody>
      </p:sp>
      <p:pic>
        <p:nvPicPr>
          <p:cNvPr id="1026" name="Picture 2" descr="C:\Users\Владелец\Desktop\s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00438"/>
            <a:ext cx="3571900" cy="241006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2" y="5929330"/>
            <a:ext cx="3929090" cy="655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Фрагменты карт </a:t>
            </a:r>
            <a:r>
              <a:rPr lang="ru-RU" b="1" dirty="0" smtClean="0"/>
              <a:t>Генерального</a:t>
            </a:r>
            <a:r>
              <a:rPr lang="ru-RU" dirty="0" smtClean="0"/>
              <a:t> </a:t>
            </a:r>
            <a:r>
              <a:rPr lang="ru-RU" b="1" dirty="0" smtClean="0"/>
              <a:t>межевания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Положение крестьян государственных и помещичьих.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57752" y="357166"/>
            <a:ext cx="3845240" cy="43877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«Санкт – Петербургские   ведомости «   можно   было   прочитать   объявление : «В   Четвертой   Мещанской   в   № 111   продаются   две   молодые   девки ,   собой   видные , грудастые ,   бельё   шьют ,   гладят   и   крахмалят   и   стряпать   мастерицы .   Последняя   цена   им   1000 рублей .   Тут   же   продается   жеребец , да   бык ,   да   стая   гончих   собак ,   числом   пятьдесят ,   по   сходной   цене».   Такая   продажа   крепостных   без   земли   практиковалась   в   продолжение   всего   царствования 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 Екатерины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II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Картинка 35 из 136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2308" r="12308"/>
          <a:stretch>
            <a:fillRect/>
          </a:stretch>
        </p:blipFill>
        <p:spPr bwMode="auto">
          <a:xfrm>
            <a:off x="420688" y="434975"/>
            <a:ext cx="4365625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Положение крестьян государственных и помещичьих.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714876" y="214290"/>
            <a:ext cx="4214842" cy="464347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В Тверской губернии мужская ревизская душа стоила в конце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XVIII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века до 60-ти рублей.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Помещик мог отнять у крестьян всю землю или часть ее. С 1760 г. Владельцам разрешили ссылать своих крестьян «за предерзостные поступки».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В хорошо организованных хозяйствах крестьяне жили не хуже государственных.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У Полторацких и Бакуниных в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</a:rPr>
              <a:t>Новоторжском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уезде, например.</a:t>
            </a: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Картинка 4 из 206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1853" r="11853"/>
          <a:stretch>
            <a:fillRect/>
          </a:stretch>
        </p:blipFill>
        <p:spPr bwMode="auto">
          <a:xfrm>
            <a:off x="420688" y="434975"/>
            <a:ext cx="422275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Положение крестьян государственных и помещичьих.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57818" y="533400"/>
            <a:ext cx="3345174" cy="42114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«Имея земли больше государственные крестьяне получали с оной больше прибыли, и при том, быв всегда свободны упражняться в промыслах, они преимуществовали перед помещичьими в избытках и жили изобильнее». ( Екатерина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II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Из  «Генерального соображения по Тверской губернии».</a:t>
            </a: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0" name="Picture 2" descr="Картинка 107 из 202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5565" b="15565"/>
          <a:stretch>
            <a:fillRect/>
          </a:stretch>
        </p:blipFill>
        <p:spPr bwMode="auto">
          <a:xfrm>
            <a:off x="420688" y="434975"/>
            <a:ext cx="4937125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КРЕСТЬЯНСКОЕ ДВИЖЕНИЕ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071678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Массовое движение монастырских крестьян было одной 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из причин проведения в 1764 секуляризации (отчуждения в казну)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церковных и монастырских земель.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Крестьяне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Вышневолоцкого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уезда добились, чтобы их взяли в казну.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1762 году взбунтовавшиеся крестьяне Тверского и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Клинского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уездов разграбили несколько усадеб.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714356"/>
            <a:ext cx="8076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Крупнейшим выступлением монастырских крестьян стало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восстание 1754 крестьян с.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Балашкова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и окружавших его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деревень Тверского уезда, принадлежавших </a:t>
            </a:r>
          </a:p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Иосифо-Волоколамскому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монастырю.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развития Тверской губернии.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988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Спецификой Тверской губернии стало изначальное преобладание (до 99%)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бывщих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монастырских крестьян;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через тверские земли проходило большое количество торговых путей, связывающих с губернию с соседними, более развитыми, в том числе с Санкт- Петербургской и Московской;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 количеству крестьян отходников Тверская губерния заметно опережала соседние;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Каждый город имел свою специализацию.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680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Реформа управления территориями. (1775г.)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Были уменьшены территории губерний и увеличено их число, деление на уезды сохранилось, а провинции  ликвидировали. 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Кроме того, были созданы наместничества, включающие 2-3 соседние губернии.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гнутая влево стрелка 5"/>
          <p:cNvSpPr/>
          <p:nvPr/>
        </p:nvSpPr>
        <p:spPr>
          <a:xfrm rot="20544521">
            <a:off x="2102190" y="3269060"/>
            <a:ext cx="1214446" cy="1083911"/>
          </a:xfrm>
          <a:prstGeom prst="curvedRightArrow">
            <a:avLst>
              <a:gd name="adj1" fmla="val 22752"/>
              <a:gd name="adj2" fmla="val 52941"/>
              <a:gd name="adj3" fmla="val 44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5214942" y="3357562"/>
            <a:ext cx="1714512" cy="1160148"/>
          </a:xfrm>
          <a:prstGeom prst="curvedUpArrow">
            <a:avLst>
              <a:gd name="adj1" fmla="val 25000"/>
              <a:gd name="adj2" fmla="val 50000"/>
              <a:gd name="adj3" fmla="val 41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Тверские земли оказались в числе первых, где началась реформа.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1214422"/>
            <a:ext cx="2357454" cy="22145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Тверская провинция Новгородской губернии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43306" y="2571744"/>
            <a:ext cx="1857388" cy="16430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Тверская губерния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86446" y="1071546"/>
            <a:ext cx="2571768" cy="22145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Вместе с Новгородской образовала Новгородское наместничество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727</Words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Развитие Тверского края в 1730 – 1780 гг.</vt:lpstr>
      <vt:lpstr>Из материалов Генерального Межевания (перепись проводилась с 1776 по 1781 гг.)</vt:lpstr>
      <vt:lpstr>Положение крестьян государственных и помещичьих.</vt:lpstr>
      <vt:lpstr>Положение крестьян государственных и помещичьих.</vt:lpstr>
      <vt:lpstr>Положение крестьян государственных и помещичьих.</vt:lpstr>
      <vt:lpstr>КРЕСТЬЯНСКОЕ ДВИЖЕНИЕ</vt:lpstr>
      <vt:lpstr>Особенности развития Тверской губернии.</vt:lpstr>
      <vt:lpstr>Реформа управления территориями. (1775г.)</vt:lpstr>
      <vt:lpstr>Тверские земли оказались в числе первых, где началась реформа.</vt:lpstr>
      <vt:lpstr>Административное деление Тверской губернии.</vt:lpstr>
      <vt:lpstr>Губернские учреждения.</vt:lpstr>
      <vt:lpstr>Губернские и уездные дворянские собрания - корпоративные организации.</vt:lpstr>
      <vt:lpstr>Восстановление Твери после пожара 1763 года.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15</cp:revision>
  <dcterms:created xsi:type="dcterms:W3CDTF">2011-01-27T13:15:03Z</dcterms:created>
  <dcterms:modified xsi:type="dcterms:W3CDTF">2011-01-27T16:01:35Z</dcterms:modified>
</cp:coreProperties>
</file>