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9FDE-AB20-42CA-A10E-236F476E2A72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EC7B1-465D-4616-A476-549042964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287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ic.academic.ru/dic.nsf/ruwiki/22172" TargetMode="External"/><Relationship Id="rId4" Type="http://schemas.openxmlformats.org/officeDocument/2006/relationships/hyperlink" Target="http://dic.academic.ru/dic.nsf/ruwiki/269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Бургундские герцоги были вассалами французских королей, но отношения тех и других складывались совсем не просто. С одной стороны, могущественное герцогство, лежащее между Францией и Священной Римской империей, всячески стремилось к независимости от королей Франции. С другой — именно бургундские герцоги желали играть главную роль в собственно французских делах. Один из герцогов даже некоторое время управлял королевством в качестве регента. Но у бургундских герцогов было много и могущественных врагов. А главное, французских королей чем дальше, тем больше тяготила независимость и самоуверенность </a:t>
            </a:r>
            <a:r>
              <a:rPr lang="ru-RU" i="1" dirty="0" err="1" smtClean="0"/>
              <a:t>бургундцев</a:t>
            </a:r>
            <a:r>
              <a:rPr lang="ru-RU" i="1" dirty="0" smtClean="0"/>
              <a:t>. Сильная Бургундия мешала Франции.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Причин для взаимного недовольства было довольно. Французские короли из века в век собирали под своей властью французские земли, а бургундский герцог Карл Смелый рвался провозгласить свои владения самостоятельным королевством. Более того, в мечтах Карл видел себя уже не только бургундским королем, но и германским императором! Если Карл получит императорскую корону, уж он-то найдет способ окончательно посрамить своего исконного врага — коварного и скупого короля Людовика XI. А потом император (он же бургундский король) Карл во главе воинства всего христианского мира отправится в Крестовый поход освобождать Иерусалим.</a:t>
            </a:r>
          </a:p>
          <a:p>
            <a:r>
              <a:rPr lang="ru-RU" i="1" dirty="0" smtClean="0"/>
              <a:t>Со все большим беспокойством следил Людовик XI за тем, как Карл Смелый ведет переговоры с германским императором, как готовится выдать единственную дочь и наследницу за его сына.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Слишком смелый герцог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Кто знает, чем кончился бы спор между Бургундией и Францией, если бы не характер герцога Карла. Он был невероятно высокомерен, упрям и безрассуден, не слушал осторожных советов придворных, всегда готов был кинуться в любую сомнительную авантюру. Его главный противник — Людовик XI, напротив, отличался расчетливостью, осторожностью и притворством. Вспыльчивый герцог совершал один грубый просчет за другим, а король ловко использовал эти ошибки себе на пользу.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Когда крестьяне — жители горного альпийского края — поссорились с Карлом Смелым, он решил преподать им должный урок. Напрасно слали «мужланы» к нему посольства с просьбами уладить недоразумение миром. Напрасно обещали они ему всяческие уступки и говорили, что шпоры и удила бургундской конницы стоят гораздо дороже любой добычи, которую герцог мог бы найти в их бедной горной стране. Ничто не помогло — Карл Смелый собрал мощное и блестящее войско и двинулся в сторону Альп. Он собирался быстро наказать ослушников, а затем неожиданно вступить в Италию.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И вдруг нищие мужики наносят позорное поражение блестящему герцогу. Они захватывают его лагерь со множеством драгоценностей. Карл был вне себя от бешенства — такого унижения ему еще никогда не приходилось испытывать! Жажда мести завладела им целиком. Он готов был любой ценой смыть свой позор, несмотря на то, что советники уговаривали его не ввязываться в войну дальше. Не успев толком подготовиться, он бросал свою рыцарскую армию в новые схватки, а крестьянская пехота всякий раз наносила ей поражения. «Мужланы» получали помощь от Людовика XI, но, главное, они почувствовали вкус победы над самым «рыцарственным» государем Европы. Все шло к развязке. В 1477 г. Карл безрассудно вступил в очередной бой и погиб.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Его злейший враг Карл Смелый погиб в 1477 году в битве</a:t>
            </a:r>
            <a:r>
              <a:rPr lang="ru-RU" baseline="0" dirty="0" smtClean="0"/>
              <a:t> при Нанси, где его армия была разбита </a:t>
            </a:r>
            <a:r>
              <a:rPr lang="ru-RU" baseline="0" dirty="0" err="1" smtClean="0"/>
              <a:t>лотарингцами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Войны Алой и Белой розы</a:t>
            </a:r>
            <a:r>
              <a:rPr lang="ru-RU" dirty="0" smtClean="0"/>
              <a:t> — серия вооружённых конфликтов между группировками английской знати в </a:t>
            </a:r>
            <a:r>
              <a:rPr lang="ru-RU" dirty="0" smtClean="0">
                <a:hlinkClick r:id="rId3" action="ppaction://hlinkfile" tooltip="1455"/>
              </a:rPr>
              <a:t>1455</a:t>
            </a:r>
            <a:r>
              <a:rPr lang="ru-RU" dirty="0" smtClean="0"/>
              <a:t>—</a:t>
            </a:r>
            <a:r>
              <a:rPr lang="ru-RU" dirty="0" smtClean="0">
                <a:hlinkClick r:id="rId4" action="ppaction://hlinkfile" tooltip="1487 год"/>
              </a:rPr>
              <a:t>1487 годах</a:t>
            </a:r>
            <a:r>
              <a:rPr lang="ru-RU" dirty="0" smtClean="0"/>
              <a:t> в борьбе за власть между сторонниками двух ветвей династии </a:t>
            </a:r>
            <a:r>
              <a:rPr lang="ru-RU" dirty="0" smtClean="0">
                <a:hlinkClick r:id="rId5" action="ppaction://hlinkfile" tooltip="Плантагенеты"/>
              </a:rPr>
              <a:t>Плантагенетов</a:t>
            </a:r>
            <a:r>
              <a:rPr lang="ru-RU" dirty="0" smtClean="0"/>
              <a:t>. : Ланкастеров и </a:t>
            </a:r>
            <a:r>
              <a:rPr lang="ru-RU" dirty="0" err="1" smtClean="0"/>
              <a:t>Йорков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окончания Столетней войны обстановка в стране обострилась. Правлением Генриха </a:t>
            </a:r>
            <a:r>
              <a:rPr lang="en-US" dirty="0" smtClean="0"/>
              <a:t>VI</a:t>
            </a:r>
            <a:r>
              <a:rPr lang="ru-RU" dirty="0" smtClean="0"/>
              <a:t> из династии Ланкастеров были </a:t>
            </a:r>
            <a:r>
              <a:rPr lang="ru-RU" dirty="0" err="1" smtClean="0"/>
              <a:t>недовальны</a:t>
            </a:r>
            <a:r>
              <a:rPr lang="ru-RU" dirty="0" smtClean="0"/>
              <a:t> герцоги </a:t>
            </a:r>
            <a:r>
              <a:rPr lang="ru-RU" dirty="0" err="1" smtClean="0"/>
              <a:t>Йорки</a:t>
            </a:r>
            <a:r>
              <a:rPr lang="ru-RU" dirty="0" smtClean="0"/>
              <a:t>. К власти пришли </a:t>
            </a:r>
            <a:r>
              <a:rPr lang="ru-RU" dirty="0" err="1" smtClean="0"/>
              <a:t>Йорки</a:t>
            </a:r>
            <a:r>
              <a:rPr lang="ru-RU" dirty="0" smtClean="0"/>
              <a:t> и после смерти Эдуарда </a:t>
            </a:r>
            <a:r>
              <a:rPr lang="en-US" dirty="0" smtClean="0"/>
              <a:t>IV</a:t>
            </a:r>
            <a:r>
              <a:rPr lang="ru-RU" dirty="0" smtClean="0"/>
              <a:t> власть захватил</a:t>
            </a:r>
            <a:r>
              <a:rPr lang="ru-RU" baseline="0" dirty="0" smtClean="0"/>
              <a:t> его брат Ричард </a:t>
            </a:r>
            <a:r>
              <a:rPr lang="en-US" baseline="0" dirty="0" smtClean="0"/>
              <a:t>III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После гибели Ричарда </a:t>
            </a:r>
            <a:r>
              <a:rPr lang="en-US" baseline="0" dirty="0" smtClean="0"/>
              <a:t>III </a:t>
            </a:r>
            <a:r>
              <a:rPr lang="ru-RU" baseline="0" dirty="0" smtClean="0"/>
              <a:t>Генрих</a:t>
            </a:r>
            <a:r>
              <a:rPr lang="en-US" baseline="0" dirty="0" smtClean="0"/>
              <a:t> VII</a:t>
            </a:r>
            <a:r>
              <a:rPr lang="ru-RU" baseline="0" dirty="0" smtClean="0"/>
              <a:t> Тюдор женился на представительнице династии </a:t>
            </a:r>
            <a:r>
              <a:rPr lang="ru-RU" baseline="0" dirty="0" err="1" smtClean="0"/>
              <a:t>Йорков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Решающие победы в Реконкисте</a:t>
            </a:r>
            <a:r>
              <a:rPr lang="ru-RU" baseline="0" dirty="0" smtClean="0"/>
              <a:t> пришлись на 1-ю половину 13 века, у мавров осталась лишь Гранада.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Аутодафе – публичное осуждение еретиков. За ним </a:t>
            </a:r>
            <a:r>
              <a:rPr lang="ru-RU" smtClean="0"/>
              <a:t>следовало сожжение.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C7B1-465D-4616-A476-549042964F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19.06.2011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ic.academic.ru/pictures/wiki/files/66/Blason_comte_fr_Montpensier_(Bourbon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.imagehost.org/0361/Osprey_The_Armies_of_Islam_4_13th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tholyoke.edu/courses/nvaget/230/imagesmoyenage/croise2Espagn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gdenasnet.ru/photo/263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s3.hubimg.com/u/2168198_f5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ker.vhabare.ru/uploads/posts/1300148340_1300081423_1300036658_post-3-12435006796212.jpg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http://pics.livejournal.com/juliyacoronelli/pic/000ba6xh" TargetMode="Externa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6/Petronila_Ramon_Berenguer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ick-k.narod.ru/Red_and_White.html" TargetMode="External"/><Relationship Id="rId3" Type="http://schemas.openxmlformats.org/officeDocument/2006/relationships/hyperlink" Target="http://www.chronologia.org/cgi-bin/dcforum/dcboard.cgi?az=printer_format&amp;forum=DCForumID14&amp;om=10741&amp;omm=14" TargetMode="External"/><Relationship Id="rId7" Type="http://schemas.openxmlformats.org/officeDocument/2006/relationships/hyperlink" Target="http://dic.academic.ru/dic.nsf/ruwiki/14892" TargetMode="External"/><Relationship Id="rId12" Type="http://schemas.openxmlformats.org/officeDocument/2006/relationships/hyperlink" Target="http://www.good-cinema.ru/?id=31&amp;cat=4&amp;type=9" TargetMode="External"/><Relationship Id="rId2" Type="http://schemas.openxmlformats.org/officeDocument/2006/relationships/hyperlink" Target="http://dic.academic.ru/dic.nsf/ruwiki/10142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r.edu.27.ru/dlrstore/11ea82bb-e33e-47ed-966d-de02b146e5d8/history/source/pic/Evropa_1454_g.gif" TargetMode="External"/><Relationship Id="rId11" Type="http://schemas.openxmlformats.org/officeDocument/2006/relationships/hyperlink" Target="http://lectures.edu.ru/default.asp?ob_no=16047" TargetMode="External"/><Relationship Id="rId5" Type="http://schemas.openxmlformats.org/officeDocument/2006/relationships/hyperlink" Target="http://school.xvatit.com/index.php?title" TargetMode="External"/><Relationship Id="rId10" Type="http://schemas.openxmlformats.org/officeDocument/2006/relationships/hyperlink" Target="http://www.celtica.ru/content/category/13/131/176/" TargetMode="External"/><Relationship Id="rId4" Type="http://schemas.openxmlformats.org/officeDocument/2006/relationships/hyperlink" Target="http://interbiathlon.getbb.org/viewtopic.php?f=26&amp;t=67&amp;st=0&amp;sk=t&amp;sd=a&amp;start=140" TargetMode="External"/><Relationship Id="rId9" Type="http://schemas.openxmlformats.org/officeDocument/2006/relationships/hyperlink" Target="http://britain-ru.livejournal.com/6728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ascale.olivaux.free.fr/Histoire/Photos/Louis_XI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g.gallerix.ru/pics/Rubens/image/glrx-80106506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upload.wikimedia.org/wikipedia/commons/thumb/c/cc/Blason_fr_Bourgogne.svg/220px-Blason_fr_Bourgogne.svg.pn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thumb/8/80/Humphrey_of_Lancaster_Arms.svg/545px-Humphrey_of_Lancaster_Arms.svg.pn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39.radikal.ru/i084/0809/9d/2e06bedfc57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osh.ru/games/wales/person/HenryVII-04.gi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64" y="980728"/>
            <a:ext cx="595227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Трудный путь к торжеству королевской власти.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http://dic.academic.ru/pictures/wiki/files/49/150px-Blason_comte_fr_Montpensier_%28Bourbon%29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54075"/>
            <a:ext cx="2376264" cy="2613892"/>
          </a:xfrm>
          <a:prstGeom prst="rect">
            <a:avLst/>
          </a:prstGeom>
          <a:noFill/>
        </p:spPr>
      </p:pic>
      <p:pic>
        <p:nvPicPr>
          <p:cNvPr id="13316" name="Picture 4" descr="монархи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678918" cy="2581503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esktop\ispania_reconc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3"/>
            <a:ext cx="6840760" cy="5832648"/>
          </a:xfrm>
          <a:prstGeom prst="rect">
            <a:avLst/>
          </a:prstGeom>
          <a:noFill/>
        </p:spPr>
      </p:pic>
      <p:pic>
        <p:nvPicPr>
          <p:cNvPr id="27653" name="Picture 5" descr="Картинка 5 из 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848" t="4856" b="4047"/>
          <a:stretch>
            <a:fillRect/>
          </a:stretch>
        </p:blipFill>
        <p:spPr bwMode="auto">
          <a:xfrm>
            <a:off x="6444208" y="476672"/>
            <a:ext cx="2403024" cy="34707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3861049"/>
            <a:ext cx="280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Мавры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Испании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2987824" y="4149080"/>
            <a:ext cx="482352" cy="5040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Решающее сражение при </a:t>
            </a:r>
            <a:r>
              <a:rPr lang="ru-RU" b="1" dirty="0" err="1" smtClean="0">
                <a:solidFill>
                  <a:schemeClr val="accent2"/>
                </a:solidFill>
              </a:rPr>
              <a:t>Лас-Навас-де-Толоса</a:t>
            </a:r>
            <a:r>
              <a:rPr lang="ru-RU" b="1" dirty="0" smtClean="0">
                <a:solidFill>
                  <a:schemeClr val="accent2"/>
                </a:solidFill>
              </a:rPr>
              <a:t> и взятие Кордовы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 из 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5902316" cy="57165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525344"/>
            <a:ext cx="84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Миниатюра </a:t>
            </a:r>
            <a:r>
              <a:rPr lang="ru-RU" b="1" dirty="0" smtClean="0">
                <a:solidFill>
                  <a:schemeClr val="accent2"/>
                </a:solidFill>
              </a:rPr>
              <a:t>«Христиане </a:t>
            </a:r>
            <a:r>
              <a:rPr lang="ru-RU" b="1" dirty="0" smtClean="0">
                <a:solidFill>
                  <a:schemeClr val="accent2"/>
                </a:solidFill>
              </a:rPr>
              <a:t>сражаются с маврами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в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Испании»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48680"/>
            <a:ext cx="302433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освобожден-</a:t>
            </a:r>
          </a:p>
          <a:p>
            <a:pPr algn="ctr"/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ных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землях возникали новые королевства:</a:t>
            </a:r>
          </a:p>
          <a:p>
            <a:pPr algn="ctr"/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Кастилия,</a:t>
            </a: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Арагон, Португалия.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Картинка 148 из 25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163" r="7675"/>
          <a:stretch>
            <a:fillRect/>
          </a:stretch>
        </p:blipFill>
        <p:spPr bwMode="auto">
          <a:xfrm>
            <a:off x="611560" y="548680"/>
            <a:ext cx="6989862" cy="5851748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8388424" y="6517384"/>
            <a:ext cx="755576" cy="34061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3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4088904" cy="268137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24" name="Picture 4" descr="Картинка 36 из 1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9061"/>
          <a:stretch>
            <a:fillRect/>
          </a:stretch>
        </p:blipFill>
        <p:spPr bwMode="auto">
          <a:xfrm>
            <a:off x="6444208" y="188640"/>
            <a:ext cx="2505075" cy="34647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6" name="Picture 6" descr="Картинка 32 из 1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7941" b="8547"/>
          <a:stretch>
            <a:fillRect/>
          </a:stretch>
        </p:blipFill>
        <p:spPr bwMode="auto">
          <a:xfrm>
            <a:off x="179512" y="188640"/>
            <a:ext cx="2469840" cy="34669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7" y="332656"/>
            <a:ext cx="417646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1459 г. Изабелла Кастильская вышла замуж за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Фернандо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Арагонского.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16530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Династическая уния – объединение двух монархий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 под властью супружеской пары.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30728" name="Picture 8" descr="http://im0-tub.yandex.net/i?id=110537220-7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005064"/>
            <a:ext cx="1038225" cy="1428750"/>
          </a:xfrm>
          <a:prstGeom prst="rect">
            <a:avLst/>
          </a:prstGeom>
          <a:noFill/>
        </p:spPr>
      </p:pic>
      <p:pic>
        <p:nvPicPr>
          <p:cNvPr id="30730" name="Picture 10" descr="http://im7-tub.yandex.net/i?id=300130323-46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149080"/>
            <a:ext cx="942975" cy="1428750"/>
          </a:xfrm>
          <a:prstGeom prst="rect">
            <a:avLst/>
          </a:prstGeom>
          <a:noFill/>
        </p:spPr>
      </p:pic>
      <p:pic>
        <p:nvPicPr>
          <p:cNvPr id="30732" name="Picture 12" descr="http://im4-tub.yandex.net/i?id=257888481-21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149080"/>
            <a:ext cx="1038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861168" cy="48428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Обуздали мятежную знать;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Наладили эффективное управление;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Создали сильную наемную армию;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Начали войну против </a:t>
            </a:r>
            <a:r>
              <a:rPr lang="ru-RU" b="1" dirty="0" err="1" smtClean="0">
                <a:solidFill>
                  <a:schemeClr val="bg1"/>
                </a:solidFill>
              </a:rPr>
              <a:t>Гранадского</a:t>
            </a:r>
            <a:r>
              <a:rPr lang="ru-RU" b="1" dirty="0" smtClean="0">
                <a:solidFill>
                  <a:schemeClr val="bg1"/>
                </a:solidFill>
              </a:rPr>
              <a:t> эмирата и в </a:t>
            </a:r>
            <a:r>
              <a:rPr lang="ru-RU" b="1" dirty="0" smtClean="0">
                <a:solidFill>
                  <a:schemeClr val="accent2"/>
                </a:solidFill>
              </a:rPr>
              <a:t>1492</a:t>
            </a:r>
            <a:r>
              <a:rPr lang="ru-RU" b="1" dirty="0" smtClean="0">
                <a:solidFill>
                  <a:schemeClr val="bg1"/>
                </a:solidFill>
              </a:rPr>
              <a:t> г. Завершили Реконкисту.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05263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Политика Изабеллы и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Фернандо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3794" name="Picture 2" descr="Картинка 9 из 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3212976" cy="3810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hispanista.ru/historia/img_historia/rey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736304" cy="33311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3893" y="5373215"/>
            <a:ext cx="8916223" cy="864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373993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Католические короли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8681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Добивались, чтобы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все подданные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придерживались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католической веры.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Иудеи, не желающие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креститься были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изгнаны.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48680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Мусульман насильно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заставляли принять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Крещение.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Еретиков жестоко 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преследовала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инквизиция. Их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ждало аутодафе.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4820" name="Picture 4" descr="http://otvetin.ru/uploads/posts/2009-12/1262009187_autodafe.jpg"/>
          <p:cNvPicPr>
            <a:picLocks noChangeAspect="1" noChangeArrowheads="1"/>
          </p:cNvPicPr>
          <p:nvPr/>
        </p:nvPicPr>
        <p:blipFill>
          <a:blip r:embed="rId4" cstate="print"/>
          <a:srcRect b="6978"/>
          <a:stretch>
            <a:fillRect/>
          </a:stretch>
        </p:blipFill>
        <p:spPr bwMode="auto">
          <a:xfrm>
            <a:off x="3347864" y="3068960"/>
            <a:ext cx="2247900" cy="28796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http://dic.academic.ru/dic.nsf/ruwiki/1014207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http://www.chronologia.org/cgi-bin/dcforum/dcboard.cgi?az=printer_format&amp;forum=DCForumID14&amp;om=10741&amp;omm=14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http://interbiathlon.getbb.org/viewtopic.php?f=26&amp;t=67&amp;st=0&amp;sk=t&amp;sd=a&amp;start=140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http://school.xvatit.com/index.php?title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http://cor.edu.27.ru/dlrstore/11ea82bb-e33e-47ed-966d-de02b146e5d8/history/source/pic/Evropa_1454_g.gif</a:t>
            </a:r>
            <a:r>
              <a:rPr lang="ru-RU" dirty="0" smtClean="0"/>
              <a:t> материалы и карты</a:t>
            </a:r>
          </a:p>
          <a:p>
            <a:r>
              <a:rPr lang="en-US" dirty="0" smtClean="0">
                <a:hlinkClick r:id="rId7"/>
              </a:rPr>
              <a:t>http://dic.academic.ru/dic.nsf/ruwiki/14892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http://dick-k.narod.ru/Red_and_White.html</a:t>
            </a:r>
            <a:r>
              <a:rPr lang="ru-RU" dirty="0" smtClean="0"/>
              <a:t> </a:t>
            </a:r>
            <a:r>
              <a:rPr lang="ru-RU" dirty="0" smtClean="0"/>
              <a:t>иллюстрации</a:t>
            </a:r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britain-ru.livejournal.com/67282.html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http://www.celtica.ru/content/category/13/131/176</a:t>
            </a:r>
            <a:r>
              <a:rPr lang="en-US" dirty="0" smtClean="0">
                <a:hlinkClick r:id="rId10"/>
              </a:rPr>
              <a:t>/</a:t>
            </a:r>
            <a:r>
              <a:rPr lang="ru-RU" dirty="0" smtClean="0"/>
              <a:t> история и культура</a:t>
            </a:r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lectures.edu.ru/default.asp?ob_no=16047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http://www.good-cinema.ru/?</a:t>
            </a:r>
            <a:r>
              <a:rPr lang="en-US" dirty="0" smtClean="0">
                <a:hlinkClick r:id="rId12"/>
              </a:rPr>
              <a:t>id=31&amp;cat=4&amp;type=9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82791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Людовик</a:t>
            </a:r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XI 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(1461 – 1483) 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7650" name="Picture 2" descr="Картинка 4 из 3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221" y="836712"/>
            <a:ext cx="3410299" cy="4608512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475252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Главными противниками короля были могущественные герцоги Бургундские, желавшие создать свое королевство.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3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836712"/>
            <a:ext cx="4181053" cy="489012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548680"/>
            <a:ext cx="3888432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Карл Смелый 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(Безрассудный)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последний герцог Бургундии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8676" name="Picture 4" descr="Картинка 103 из 11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429000"/>
            <a:ext cx="2095500" cy="230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093296"/>
            <a:ext cx="637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Герб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герцогов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Бургундии из династии Валуа.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noistfak.mgpu.ru/Vsemirnaia_istoria/Srednevekovaia_Europa/Pozdnee_Srednevekov%27e/Map/016.Franse_XII-XV%D0%B2_Ob%27edin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632077" cy="6192688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940152" y="404665"/>
            <a:ext cx="302433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Людовик </a:t>
            </a:r>
            <a:r>
              <a:rPr lang="en-U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XI</a:t>
            </a:r>
            <a:endParaRPr lang="ru-RU" sz="3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собирал земли:</a:t>
            </a:r>
          </a:p>
          <a:p>
            <a:pPr algn="ctr"/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воюя;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договариваясь;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подкупая;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стравливая своих врагов друг с другом.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1643" y="5013176"/>
            <a:ext cx="662072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Централизация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управления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4" descr="монархи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1872208" cy="1804128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05064"/>
            <a:ext cx="2210544" cy="626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чиновники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2210544" cy="626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Постоянная армия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196752"/>
            <a:ext cx="2210544" cy="626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налоги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204864"/>
            <a:ext cx="2210544" cy="626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привилегии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005064"/>
            <a:ext cx="2210544" cy="626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Генеральные Штаты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28184" y="2204864"/>
            <a:ext cx="216024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28184" y="4005064"/>
            <a:ext cx="216024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верх 16"/>
          <p:cNvSpPr/>
          <p:nvPr/>
        </p:nvSpPr>
        <p:spPr>
          <a:xfrm>
            <a:off x="4283968" y="1988840"/>
            <a:ext cx="484632" cy="9784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7040551">
            <a:off x="2486732" y="2933290"/>
            <a:ext cx="484632" cy="9784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4050380">
            <a:off x="5954496" y="2990798"/>
            <a:ext cx="484632" cy="97840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0.gstatic.com/images?q=tbn:ANd9GcQaexjesuXAxEqM4Fl8WQspNzWURd-VOIGxXDMbTp2H83Ojw8lJ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23521"/>
            <a:ext cx="2100064" cy="1995063"/>
          </a:xfrm>
          <a:prstGeom prst="rect">
            <a:avLst/>
          </a:prstGeom>
          <a:noFill/>
        </p:spPr>
      </p:pic>
      <p:pic>
        <p:nvPicPr>
          <p:cNvPr id="32774" name="Picture 6" descr="http://dic.academic.ru/pictures/wiki/files/50/200px-lancashire_ros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905000" cy="1819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9" y="2276872"/>
            <a:ext cx="28803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Ланкастеры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789040"/>
            <a:ext cx="2016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Йорки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1772816"/>
            <a:ext cx="7920880" cy="2952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 Алой и Белой розы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6" name="Picture 8" descr="Картинка 7 из 9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48680"/>
            <a:ext cx="1945407" cy="2143699"/>
          </a:xfrm>
          <a:prstGeom prst="rect">
            <a:avLst/>
          </a:prstGeom>
          <a:noFill/>
        </p:spPr>
      </p:pic>
      <p:pic>
        <p:nvPicPr>
          <p:cNvPr id="32778" name="Picture 10" descr="http://dic.academic.ru/pictures/wiki/files/50/ac3fac1dbcc205f7168cf8e11435a7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221088"/>
            <a:ext cx="1905000" cy="21050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52120" y="548680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1455 -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229199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-1485 гг.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gt.ru/maps/history/0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32447" cy="6163490"/>
          </a:xfrm>
          <a:prstGeom prst="rect">
            <a:avLst/>
          </a:prstGeom>
          <a:noFill/>
        </p:spPr>
      </p:pic>
      <p:pic>
        <p:nvPicPr>
          <p:cNvPr id="35844" name="Picture 4" descr="http://dick-k.narod.ru/Historical_Arts/Red_and_White_Rose/Red_and_White_Rose_War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4294295" cy="5904656"/>
          </a:xfrm>
          <a:prstGeom prst="rect">
            <a:avLst/>
          </a:prstGeom>
          <a:noFill/>
        </p:spPr>
      </p:pic>
      <p:sp>
        <p:nvSpPr>
          <p:cNvPr id="4" name="Пятиугольник 3"/>
          <p:cNvSpPr/>
          <p:nvPr/>
        </p:nvSpPr>
        <p:spPr>
          <a:xfrm>
            <a:off x="8388424" y="6517384"/>
            <a:ext cx="755576" cy="34061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004048" y="4869160"/>
            <a:ext cx="3434680" cy="1512168"/>
          </a:xfrm>
          <a:prstGeom prst="wedgeRectCallout">
            <a:avLst>
              <a:gd name="adj1" fmla="val -114505"/>
              <a:gd name="adj2" fmla="val -16041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Дальний родственник Ланкастеров Генрих Тюдор в 1485 г. Разгромил Ричарда </a:t>
            </a:r>
            <a:r>
              <a:rPr lang="en-US" b="1" dirty="0" smtClean="0"/>
              <a:t>III </a:t>
            </a:r>
            <a:r>
              <a:rPr lang="ru-RU" b="1" dirty="0" smtClean="0"/>
              <a:t>и стал королем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645144" cy="47708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Распустил военные отряды знати;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Повысил налоги;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Укрепил аппарат управления;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Парламент по-прежнему собирался, но все определяла воля короля.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Политика Генриха </a:t>
            </a:r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VII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Картинка 8 из 5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874" y="836712"/>
            <a:ext cx="3379696" cy="45365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Картинка 24 из 5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2657475" cy="3810000"/>
          </a:xfrm>
          <a:prstGeom prst="rect">
            <a:avLst/>
          </a:prstGeom>
          <a:noFill/>
        </p:spPr>
      </p:pic>
      <p:sp>
        <p:nvSpPr>
          <p:cNvPr id="7" name="Пятиугольник 6"/>
          <p:cNvSpPr/>
          <p:nvPr/>
        </p:nvSpPr>
        <p:spPr>
          <a:xfrm>
            <a:off x="8388424" y="6517384"/>
            <a:ext cx="755576" cy="34061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64" y="620688"/>
            <a:ext cx="59522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Объединение Испании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2636912"/>
            <a:ext cx="6408712" cy="36724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Реконкиста (исп. </a:t>
            </a:r>
            <a:r>
              <a:rPr lang="ru-RU" sz="2400" b="1" dirty="0" err="1" smtClean="0"/>
              <a:t>Reconquista</a:t>
            </a:r>
            <a:r>
              <a:rPr lang="ru-RU" sz="2400" b="1" dirty="0" smtClean="0"/>
              <a:t>, от </a:t>
            </a:r>
            <a:r>
              <a:rPr lang="ru-RU" sz="2400" b="1" dirty="0" err="1" smtClean="0"/>
              <a:t>reconquistar</a:t>
            </a:r>
            <a:r>
              <a:rPr lang="ru-RU" sz="2400" b="1" dirty="0" smtClean="0"/>
              <a:t> — отвоёвывать), </a:t>
            </a:r>
            <a:r>
              <a:rPr lang="ru-RU" sz="2400" b="1" dirty="0" smtClean="0">
                <a:solidFill>
                  <a:schemeClr val="accent2"/>
                </a:solidFill>
              </a:rPr>
              <a:t>отвоевание </a:t>
            </a:r>
            <a:r>
              <a:rPr lang="ru-RU" sz="2400" b="1" dirty="0" smtClean="0"/>
              <a:t>народами Пиренейского полуострова в 8—15 вв. территорий, захваченных арабами (точнее арабами и берберами, впоследствии получившими общее название — мавры).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</TotalTime>
  <Words>666</Words>
  <Application>Microsoft Office PowerPoint</Application>
  <PresentationFormat>Экран (4:3)</PresentationFormat>
  <Paragraphs>107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.</vt:lpstr>
      <vt:lpstr>Слайд 3</vt:lpstr>
      <vt:lpstr>Слайд 4</vt:lpstr>
      <vt:lpstr>.</vt:lpstr>
      <vt:lpstr>Слайд 6</vt:lpstr>
      <vt:lpstr>Слайд 7</vt:lpstr>
      <vt:lpstr>.</vt:lpstr>
      <vt:lpstr>Слайд 9</vt:lpstr>
      <vt:lpstr>Слайд 10</vt:lpstr>
      <vt:lpstr>Слайд 11</vt:lpstr>
      <vt:lpstr>Слайд 12</vt:lpstr>
      <vt:lpstr>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24</cp:revision>
  <dcterms:created xsi:type="dcterms:W3CDTF">2011-06-19T06:46:40Z</dcterms:created>
  <dcterms:modified xsi:type="dcterms:W3CDTF">2011-06-19T11:17:20Z</dcterms:modified>
</cp:coreProperties>
</file>