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0" r:id="rId3"/>
    <p:sldId id="276" r:id="rId4"/>
    <p:sldId id="277" r:id="rId5"/>
    <p:sldId id="269" r:id="rId6"/>
    <p:sldId id="271" r:id="rId7"/>
    <p:sldId id="272" r:id="rId8"/>
    <p:sldId id="273" r:id="rId9"/>
    <p:sldId id="274" r:id="rId10"/>
    <p:sldId id="258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75" r:id="rId20"/>
    <p:sldId id="286" r:id="rId21"/>
    <p:sldId id="267" r:id="rId22"/>
    <p:sldId id="259" r:id="rId23"/>
    <p:sldId id="260" r:id="rId24"/>
    <p:sldId id="261" r:id="rId25"/>
    <p:sldId id="262" r:id="rId26"/>
    <p:sldId id="263" r:id="rId27"/>
    <p:sldId id="268" r:id="rId28"/>
    <p:sldId id="264" r:id="rId29"/>
    <p:sldId id="265" r:id="rId30"/>
    <p:sldId id="266" r:id="rId31"/>
    <p:sldId id="25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6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4A258-E846-4D30-BB84-F9131BEEE655}" type="datetimeFigureOut">
              <a:rPr lang="ru-RU" smtClean="0"/>
              <a:pPr/>
              <a:t>20.02.2011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04BFC-446C-4A22-B847-FDA016A2B1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04BFC-446C-4A22-B847-FDA016A2B147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a22002.rimg.info/icon/19898230008c237036fa53e5afccf665566844e7cd.jpg" TargetMode="Externa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0.liveinternet.ru/images/attach/c/1/61/706/61706588_1279535588_Soznanie1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mechta.ostrov-radosti.ru/safe_image.jpe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hyperlink" Target="http://www.chelo-vek.com/images/Upr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61.radikal.ru/i173/1006/9f/84e3af0aa0b2.jpg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://img0.liveinternet.ru/images/attach/c/1/51/531/51531429_mozgi.jpg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i081.radikal.ru/1009/5a/e407c46761b9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sciam.ru/2005/4/img/psyhology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zengarden.in/tag/soznanie/" TargetMode="External"/><Relationship Id="rId3" Type="http://schemas.openxmlformats.org/officeDocument/2006/relationships/hyperlink" Target="http://weblog.rc-mir.com/time1989823_1267398000_330_20103.html" TargetMode="External"/><Relationship Id="rId7" Type="http://schemas.openxmlformats.org/officeDocument/2006/relationships/hyperlink" Target="http://jung-freud.narod.ru/photo/freud1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olvia-center.ru/library/s09_kak_nayti_sebya_v_jizni_samopoznanie_lichnosti_cheloveka.html" TargetMode="External"/><Relationship Id="rId11" Type="http://schemas.openxmlformats.org/officeDocument/2006/relationships/hyperlink" Target="http://fotki.yandex.ru/users/as-maklai/view/12251/?page=0" TargetMode="External"/><Relationship Id="rId5" Type="http://schemas.openxmlformats.org/officeDocument/2006/relationships/hyperlink" Target="http://www.xrest.ru/original/80968/" TargetMode="External"/><Relationship Id="rId10" Type="http://schemas.openxmlformats.org/officeDocument/2006/relationships/hyperlink" Target="http://vn.ru/index.php?id=70531" TargetMode="External"/><Relationship Id="rId4" Type="http://schemas.openxmlformats.org/officeDocument/2006/relationships/hyperlink" Target="http://shelandr.bestpersons.ru/invite87705?page=4&amp;filter=1" TargetMode="External"/><Relationship Id="rId9" Type="http://schemas.openxmlformats.org/officeDocument/2006/relationships/hyperlink" Target="http://sosnovo-school.ucoz.ru/index/obshhestvennoe_i_individualnoe_soznanie_sbp/0-91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jung-freud.narod.ru/images/Sigmund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САМОПОЗНАНИЕ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Знание и сознание</a:t>
            </a:r>
            <a:endParaRPr lang="ru-RU" sz="4800" b="1" dirty="0"/>
          </a:p>
        </p:txBody>
      </p:sp>
      <p:pic>
        <p:nvPicPr>
          <p:cNvPr id="1026" name="Picture 2" descr="Картинка 44 из 3883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4670" b="467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а 45 из 388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142852"/>
            <a:ext cx="8786875" cy="6453206"/>
          </a:xfrm>
          <a:prstGeom prst="rect">
            <a:avLst/>
          </a:prstGeom>
          <a:noFill/>
        </p:spPr>
      </p:pic>
      <p:pic>
        <p:nvPicPr>
          <p:cNvPr id="5" name="Picture 2" descr="http://im3-tub.yandex.net/i?id=171539707-03"/>
          <p:cNvPicPr>
            <a:picLocks noChangeAspect="1" noChangeArrowheads="1"/>
          </p:cNvPicPr>
          <p:nvPr/>
        </p:nvPicPr>
        <p:blipFill>
          <a:blip r:embed="rId4"/>
          <a:srcRect r="184" b="682"/>
          <a:stretch>
            <a:fillRect/>
          </a:stretch>
        </p:blipFill>
        <p:spPr bwMode="auto">
          <a:xfrm>
            <a:off x="4357686" y="3929066"/>
            <a:ext cx="1797206" cy="214314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Picture 2" descr="http://im3-tub.yandex.net/i?id=171539707-03"/>
          <p:cNvPicPr>
            <a:picLocks noChangeAspect="1" noChangeArrowheads="1"/>
          </p:cNvPicPr>
          <p:nvPr/>
        </p:nvPicPr>
        <p:blipFill>
          <a:blip r:embed="rId4"/>
          <a:srcRect r="184" b="682"/>
          <a:stretch>
            <a:fillRect/>
          </a:stretch>
        </p:blipFill>
        <p:spPr bwMode="auto">
          <a:xfrm>
            <a:off x="6215074" y="3714752"/>
            <a:ext cx="2279722" cy="2428893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Структура общественного сознания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476886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     от субъекта:</a:t>
            </a:r>
          </a:p>
          <a:p>
            <a:pPr>
              <a:buNone/>
            </a:pPr>
            <a:r>
              <a:rPr lang="ru-RU" b="1" dirty="0" smtClean="0"/>
              <a:t>          1) философия;</a:t>
            </a:r>
            <a:br>
              <a:rPr lang="ru-RU" b="1" dirty="0" smtClean="0"/>
            </a:br>
            <a:r>
              <a:rPr lang="ru-RU" b="1" dirty="0" smtClean="0"/>
              <a:t>     2) политическое сознание;</a:t>
            </a:r>
            <a:br>
              <a:rPr lang="ru-RU" b="1" dirty="0" smtClean="0"/>
            </a:br>
            <a:r>
              <a:rPr lang="ru-RU" b="1" dirty="0" smtClean="0"/>
              <a:t>     3) правовое сознание;</a:t>
            </a:r>
            <a:br>
              <a:rPr lang="ru-RU" b="1" dirty="0" smtClean="0"/>
            </a:br>
            <a:r>
              <a:rPr lang="ru-RU" b="1" dirty="0" smtClean="0"/>
              <a:t>     4) мораль;</a:t>
            </a:r>
            <a:br>
              <a:rPr lang="ru-RU" b="1" dirty="0" smtClean="0"/>
            </a:br>
            <a:r>
              <a:rPr lang="ru-RU" b="1" dirty="0" smtClean="0"/>
              <a:t>     5) искусство;</a:t>
            </a:r>
            <a:br>
              <a:rPr lang="ru-RU" b="1" dirty="0" smtClean="0"/>
            </a:br>
            <a:r>
              <a:rPr lang="ru-RU" b="1" dirty="0" smtClean="0"/>
              <a:t>     6) наука;</a:t>
            </a:r>
            <a:br>
              <a:rPr lang="ru-RU" b="1" dirty="0" smtClean="0"/>
            </a:br>
            <a:r>
              <a:rPr lang="ru-RU" b="1" dirty="0" smtClean="0"/>
              <a:t>     7) религия.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484030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  от глубины отражения:</a:t>
            </a:r>
          </a:p>
          <a:p>
            <a:pPr>
              <a:buNone/>
            </a:pPr>
            <a:r>
              <a:rPr lang="ru-RU" b="1" dirty="0" smtClean="0"/>
              <a:t>         1) общественная психология, обыденное сознание;</a:t>
            </a:r>
            <a:br>
              <a:rPr lang="ru-RU" b="1" dirty="0" smtClean="0"/>
            </a:br>
            <a:r>
              <a:rPr lang="ru-RU" b="1" dirty="0" smtClean="0"/>
              <a:t>     2) идеология.</a:t>
            </a:r>
          </a:p>
          <a:p>
            <a:pPr>
              <a:buNone/>
            </a:pPr>
            <a:r>
              <a:rPr lang="ru-RU" dirty="0" smtClean="0"/>
              <a:t>   </a:t>
            </a:r>
            <a:r>
              <a:rPr lang="ru-RU" dirty="0" smtClean="0">
                <a:solidFill>
                  <a:srgbClr val="FF0000"/>
                </a:solidFill>
              </a:rPr>
              <a:t>  </a:t>
            </a:r>
            <a:r>
              <a:rPr lang="ru-RU" b="1" dirty="0" smtClean="0">
                <a:solidFill>
                  <a:srgbClr val="FF0000"/>
                </a:solidFill>
              </a:rPr>
              <a:t>Общественная психология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совокупность чувств, настроений, обычаев, традиций, побуждений, характерных для данного общества в целом и для каждой из больших социальных групп.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4143380"/>
            <a:ext cx="39290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  </a:t>
            </a:r>
            <a:r>
              <a:rPr lang="ru-RU" b="1" dirty="0" smtClean="0">
                <a:solidFill>
                  <a:srgbClr val="FF0000"/>
                </a:solidFill>
              </a:rPr>
              <a:t>Идеология</a:t>
            </a:r>
            <a:r>
              <a:rPr lang="ru-RU" dirty="0" smtClean="0"/>
              <a:t> (в широком смысле слова) – система теоретических взглядов, в которых осознаются и оцениваются отношения людей к действительности и друг к другу, а также цели социальной деятельности.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Структура общественного сознания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b="1" dirty="0" smtClean="0"/>
              <a:t> </a:t>
            </a:r>
            <a:r>
              <a:rPr lang="ru-RU" b="1" i="1" dirty="0" smtClean="0"/>
              <a:t>В зависимости от формы отношения к собственной деятельности и окружающему миру: </a:t>
            </a:r>
          </a:p>
          <a:p>
            <a:pPr>
              <a:buNone/>
            </a:pPr>
            <a:r>
              <a:rPr lang="ru-RU" b="1" i="1" dirty="0" smtClean="0"/>
              <a:t>         </a:t>
            </a:r>
            <a:r>
              <a:rPr lang="ru-RU" b="1" dirty="0" smtClean="0"/>
              <a:t> 1) искусство (эмоционально-чувственное отношение к миру);</a:t>
            </a:r>
            <a:br>
              <a:rPr lang="ru-RU" b="1" dirty="0" smtClean="0"/>
            </a:br>
            <a:r>
              <a:rPr lang="ru-RU" b="1" dirty="0" smtClean="0"/>
              <a:t>     2) религия (эмоционально-доверительное отношение к миру);</a:t>
            </a:r>
            <a:br>
              <a:rPr lang="ru-RU" b="1" dirty="0" smtClean="0"/>
            </a:br>
            <a:r>
              <a:rPr lang="ru-RU" b="1" dirty="0" smtClean="0"/>
              <a:t>     3) мораль (доверительно-практическое отношение к миру);</a:t>
            </a:r>
            <a:br>
              <a:rPr lang="ru-RU" b="1" dirty="0" smtClean="0"/>
            </a:br>
            <a:r>
              <a:rPr lang="ru-RU" b="1" dirty="0" smtClean="0"/>
              <a:t>     4) наука (эмоционально-рассудочное отношение к миру);</a:t>
            </a:r>
            <a:br>
              <a:rPr lang="ru-RU" b="1" dirty="0" smtClean="0"/>
            </a:br>
            <a:r>
              <a:rPr lang="ru-RU" b="1" dirty="0" smtClean="0"/>
              <a:t>     5) право (чувственно-рассудочное отношение к миру);</a:t>
            </a:r>
            <a:br>
              <a:rPr lang="ru-RU" b="1" dirty="0" smtClean="0"/>
            </a:br>
            <a:r>
              <a:rPr lang="ru-RU" b="1" dirty="0" smtClean="0"/>
              <a:t>     6) идеология (практически-преобразовательное отношение к миру).</a:t>
            </a:r>
            <a:br>
              <a:rPr lang="ru-RU" b="1" dirty="0" smtClean="0"/>
            </a:br>
            <a:r>
              <a:rPr lang="ru-RU" b="1" dirty="0" smtClean="0"/>
              <a:t>     </a:t>
            </a:r>
            <a:r>
              <a:rPr lang="ru-RU" b="1" i="1" dirty="0" smtClean="0"/>
              <a:t>В зависимости от свойства субъекта сознания</a:t>
            </a:r>
            <a:r>
              <a:rPr lang="ru-RU" b="1" dirty="0" smtClean="0"/>
              <a:t>:</a:t>
            </a:r>
            <a:br>
              <a:rPr lang="ru-RU" b="1" dirty="0" smtClean="0"/>
            </a:br>
            <a:r>
              <a:rPr lang="ru-RU" b="1" dirty="0" smtClean="0"/>
              <a:t>     1) индивидуальное сознание;</a:t>
            </a:r>
            <a:br>
              <a:rPr lang="ru-RU" b="1" dirty="0" smtClean="0"/>
            </a:br>
            <a:r>
              <a:rPr lang="ru-RU" b="1" dirty="0" smtClean="0"/>
              <a:t>     2) массовое сознание;</a:t>
            </a:r>
            <a:br>
              <a:rPr lang="ru-RU" b="1" dirty="0" smtClean="0"/>
            </a:br>
            <a:r>
              <a:rPr lang="ru-RU" b="1" dirty="0" smtClean="0"/>
              <a:t>     3) классовое сознание.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Признаки массы как субъекта сознания</a:t>
            </a:r>
            <a:r>
              <a:rPr lang="ru-RU" b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97232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     1) масса не является самостоятельным образованием, представлена множеством отдельных «единиц»;</a:t>
            </a:r>
            <a:br>
              <a:rPr lang="ru-RU" b="1" dirty="0" smtClean="0"/>
            </a:br>
            <a:r>
              <a:rPr lang="ru-RU" b="1" dirty="0" smtClean="0"/>
              <a:t>     2) присутствие индивидов в массе носит неупорядоченный, случайный характер =&gt; масса отличается неопределённым количественным и качественным составом;</a:t>
            </a:r>
            <a:br>
              <a:rPr lang="ru-RU" b="1" dirty="0" smtClean="0"/>
            </a:br>
            <a:r>
              <a:rPr lang="ru-RU" b="1" dirty="0" smtClean="0"/>
              <a:t>     3) ситуативность существования;</a:t>
            </a:r>
            <a:br>
              <a:rPr lang="ru-RU" b="1" dirty="0" smtClean="0"/>
            </a:br>
            <a:r>
              <a:rPr lang="ru-RU" b="1" dirty="0" smtClean="0"/>
              <a:t>     4) неустойчивость, изменение от одной конкретной ситуации к другой;</a:t>
            </a:r>
            <a:br>
              <a:rPr lang="ru-RU" b="1" dirty="0" smtClean="0"/>
            </a:br>
            <a:r>
              <a:rPr lang="ru-RU" b="1" dirty="0" smtClean="0"/>
              <a:t>     5) разнородность, смешанность, разрушение границ между социальными группами.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Массовое сознание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3714776" cy="505461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совокупность идей, суждений, представлений, иллюзий, чувств, настроений, в том или ином виде отражающих разные стороны жизни;</a:t>
            </a:r>
          </a:p>
          <a:p>
            <a:r>
              <a:rPr lang="ru-RU" b="1" dirty="0" smtClean="0"/>
              <a:t>   За границами массового сознания остаётся великое множество явлений общественного сознания, недоступных пониманию масс и (или) не затрагивающих их интересы (наука, философия).</a:t>
            </a:r>
            <a:endParaRPr lang="ru-RU" b="1" dirty="0"/>
          </a:p>
        </p:txBody>
      </p:sp>
      <p:pic>
        <p:nvPicPr>
          <p:cNvPr id="1026" name="Picture 2" descr="C:\Users\Владелец\Desktop\1287042954_500_129337383316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000108"/>
            <a:ext cx="4962157" cy="5219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Формы выражения и функционирования массового сознания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928802"/>
            <a:ext cx="3643338" cy="442915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>Общественное мнение</a:t>
            </a:r>
            <a:r>
              <a:rPr lang="ru-RU" dirty="0" smtClean="0"/>
              <a:t> </a:t>
            </a:r>
            <a:r>
              <a:rPr lang="ru-RU" b="1" i="1" dirty="0" smtClean="0"/>
              <a:t>– состояние массового общественного сознания, которое отражает отношение (явное или скрытое) различных групп людей к событиям и фактам социальной действительности.</a:t>
            </a:r>
            <a:endParaRPr lang="ru-RU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1928802"/>
            <a:ext cx="4643470" cy="4197361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общественное настроение.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Владелец\Desktop\football-2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21315" y="2857496"/>
            <a:ext cx="5085574" cy="3387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Общественное сознание различных типов общества: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В обществах традиционных искусство, религия и мораль существуют в единстве.</a:t>
            </a:r>
          </a:p>
          <a:p>
            <a:r>
              <a:rPr lang="ru-RU" b="1" i="1" dirty="0" smtClean="0"/>
              <a:t>В индустриальном обществе каждая форма общественного сознания достигает максимальной автономии.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Владелец\Desktop\iCAPI15UJ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446" y="928670"/>
            <a:ext cx="2210666" cy="2857520"/>
          </a:xfrm>
          <a:prstGeom prst="rect">
            <a:avLst/>
          </a:prstGeom>
          <a:noFill/>
        </p:spPr>
      </p:pic>
      <p:pic>
        <p:nvPicPr>
          <p:cNvPr id="3075" name="Picture 3" descr="C:\Users\Владелец\Desktop\2b35203a81e6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929066"/>
            <a:ext cx="1785950" cy="2263880"/>
          </a:xfrm>
          <a:prstGeom prst="rect">
            <a:avLst/>
          </a:prstGeom>
          <a:noFill/>
        </p:spPr>
      </p:pic>
      <p:pic>
        <p:nvPicPr>
          <p:cNvPr id="3076" name="Picture 4" descr="C:\Users\Владелец\Desktop\ar1269457507655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4071942"/>
            <a:ext cx="2085966" cy="2085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Общественное сознание постиндустриального общества: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В постиндустриальном (информационном) обществе прежняя уверенность, что мир имеет смысл, прогресс – направление и цель, что есть универсальные ценности Истины, Добра и Красоты, сменилась признанием того, что всё относительно.</a:t>
            </a:r>
            <a:endParaRPr lang="ru-RU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i="1" dirty="0" smtClean="0"/>
              <a:t>   Искусство теряет ориентацию на Красоту;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  Религия становится частным делом, а мораль ориентируется не на Добро, а справедливость;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    Право из свободы превращается во множество ничем не ограниченных прав различных меньшинств;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/>
              <a:t> Идеология как позиция крупной общественной группы заменяется технологией воздействия на информационную среду.</a:t>
            </a:r>
            <a:endParaRPr lang="ru-RU" b="1" i="1" dirty="0"/>
          </a:p>
        </p:txBody>
      </p:sp>
      <p:pic>
        <p:nvPicPr>
          <p:cNvPr id="4098" name="Picture 2" descr="C:\Users\Владелец\Desktop\0_2fdb_b8118168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000504"/>
            <a:ext cx="3643338" cy="2453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/>
              <a:t>Как связано общественное сознание с индивидуальным</a:t>
            </a:r>
            <a:r>
              <a:rPr lang="ru-RU" sz="3200" b="1" dirty="0" smtClean="0"/>
              <a:t>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122" name="Picture 2" descr="Картинка 27 из 8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7" y="1571612"/>
            <a:ext cx="2714644" cy="4367221"/>
          </a:xfrm>
          <a:prstGeom prst="rect">
            <a:avLst/>
          </a:prstGeom>
          <a:noFill/>
        </p:spPr>
      </p:pic>
      <p:pic>
        <p:nvPicPr>
          <p:cNvPr id="5124" name="Picture 4" descr="http://psiholog.tvl.tartu.ee/_/rsrc/1283946711190/dla-ucenikov/9-klass/ludilogo.jpg?height=400&amp;width=3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1500174"/>
            <a:ext cx="3667726" cy="4810132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>
            <a:off x="3143240" y="5214950"/>
            <a:ext cx="2071702" cy="48463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3143240" y="3071810"/>
            <a:ext cx="2071702" cy="484632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Сознание индивидуальное и общественное.</a:t>
            </a:r>
            <a:br>
              <a:rPr lang="ru-RU" sz="3200" b="1" i="1" dirty="0" smtClean="0"/>
            </a:br>
            <a:r>
              <a:rPr lang="ru-RU" sz="2800" i="1" dirty="0" smtClean="0"/>
              <a:t> </a:t>
            </a:r>
            <a:r>
              <a:rPr lang="ru-RU" sz="2800" b="1" i="1" dirty="0" smtClean="0"/>
              <a:t>Особенности общественного сознания: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обладает значительной </a:t>
            </a:r>
            <a:r>
              <a:rPr lang="ru-RU" b="1" i="1" dirty="0" smtClean="0">
                <a:solidFill>
                  <a:srgbClr val="FF0000"/>
                </a:solidFill>
              </a:rPr>
              <a:t>самостоятельностью</a:t>
            </a:r>
            <a:r>
              <a:rPr lang="ru-RU" b="1" i="1" dirty="0" smtClean="0"/>
              <a:t> относительно общественного бытия. Сознание людей может отставать от общественного бытия и не соответствовать ему. Идеи и взгляды людей могут и опережать реальные условия;</a:t>
            </a:r>
          </a:p>
          <a:p>
            <a:r>
              <a:rPr lang="ru-RU" b="1" i="1" dirty="0" smtClean="0"/>
              <a:t>обладает </a:t>
            </a:r>
            <a:r>
              <a:rPr lang="ru-RU" b="1" i="1" dirty="0" smtClean="0">
                <a:solidFill>
                  <a:srgbClr val="FF0000"/>
                </a:solidFill>
              </a:rPr>
              <a:t>преемственностью</a:t>
            </a:r>
            <a:r>
              <a:rPr lang="ru-RU" b="1" i="1" dirty="0" smtClean="0"/>
              <a:t> всего лучшего, полезного и необходимого. Преемственность проявляется в науке, морали, традициях народов;</a:t>
            </a:r>
          </a:p>
          <a:p>
            <a:r>
              <a:rPr lang="ru-RU" b="1" i="1" dirty="0" smtClean="0"/>
              <a:t>активно </a:t>
            </a:r>
            <a:r>
              <a:rPr lang="ru-RU" b="1" i="1" dirty="0" smtClean="0">
                <a:solidFill>
                  <a:srgbClr val="FF0000"/>
                </a:solidFill>
              </a:rPr>
              <a:t>воздействует</a:t>
            </a:r>
            <a:r>
              <a:rPr lang="ru-RU" b="1" i="1" dirty="0" smtClean="0"/>
              <a:t> на всю жизнь общества.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786058"/>
            <a:ext cx="3500462" cy="91440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Что первично ДУХ или ПРИРОДА 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142976" y="1214422"/>
            <a:ext cx="1500198" cy="914400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ДУХ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071802" y="1071546"/>
            <a:ext cx="2928958" cy="1200152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Сознание – самостоятельная сущность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Выгнутая вверх стрелка 3"/>
          <p:cNvSpPr/>
          <p:nvPr/>
        </p:nvSpPr>
        <p:spPr>
          <a:xfrm>
            <a:off x="2143108" y="357166"/>
            <a:ext cx="1857388" cy="1000132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142852"/>
            <a:ext cx="542928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Античность и средневековье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42910" y="4071942"/>
            <a:ext cx="2214578" cy="2000264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материя природа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357554" y="3857628"/>
            <a:ext cx="4786346" cy="18573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Сознание – свойство высокоорганизованной материи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Выгнутая вниз стрелка 8"/>
          <p:cNvSpPr/>
          <p:nvPr/>
        </p:nvSpPr>
        <p:spPr>
          <a:xfrm>
            <a:off x="2500298" y="5429264"/>
            <a:ext cx="2214578" cy="1088710"/>
          </a:xfrm>
          <a:prstGeom prst="curvedUpArrow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4810" y="2357430"/>
            <a:ext cx="492918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Материалистическая философия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Теоретическое и обыденное сознание: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Обыденное сознание формируется в процессе повседневной практической деятельности людей, есть непосредственное отражение реального процесса их жизни в форме взглядов, чувств, иллюзий, простых законов и т. д.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Теоретическое сознание, отражает глубинные, сущностные стороны общественной жизни и включенной в нее природной среды в форме взглядов, теорий, законов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Стадии формирования самопознания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Самопознание - сложный многоуровневый процесс, индивидуализированно развернутый во времени. </a:t>
            </a:r>
          </a:p>
          <a:p>
            <a:r>
              <a:rPr lang="ru-RU" b="1" i="1" dirty="0" smtClean="0"/>
              <a:t>познание своих особенностей через познание особенностей другого, сличение и дифференциацию;</a:t>
            </a:r>
          </a:p>
          <a:p>
            <a:r>
              <a:rPr lang="ru-RU" b="1" i="1" dirty="0" smtClean="0"/>
              <a:t> на 2-й стадии подключается самоанализ</a:t>
            </a:r>
            <a:endParaRPr lang="ru-RU" b="1" i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95 из 388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4143406" cy="2547981"/>
          </a:xfrm>
          <a:prstGeom prst="rect">
            <a:avLst/>
          </a:prstGeom>
          <a:noFill/>
        </p:spPr>
      </p:pic>
      <p:pic>
        <p:nvPicPr>
          <p:cNvPr id="18436" name="Picture 4" descr="Картинка 106 из 388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9449" r="9449"/>
          <a:stretch>
            <a:fillRect/>
          </a:stretch>
        </p:blipFill>
        <p:spPr bwMode="auto">
          <a:xfrm>
            <a:off x="795959" y="3143248"/>
            <a:ext cx="3765875" cy="3381375"/>
          </a:xfrm>
          <a:prstGeom prst="rect">
            <a:avLst/>
          </a:prstGeom>
          <a:noFill/>
        </p:spPr>
      </p:pic>
      <p:pic>
        <p:nvPicPr>
          <p:cNvPr id="18438" name="Picture 6" descr="Картинка 264 из 3883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 l="5274" t="10647" r="5274" b="10647"/>
          <a:stretch>
            <a:fillRect/>
          </a:stretch>
        </p:blipFill>
        <p:spPr bwMode="auto">
          <a:xfrm>
            <a:off x="4859413" y="288015"/>
            <a:ext cx="3663800" cy="2129071"/>
          </a:xfrm>
          <a:prstGeom prst="rect">
            <a:avLst/>
          </a:prstGeom>
          <a:noFill/>
        </p:spPr>
      </p:pic>
      <p:sp>
        <p:nvSpPr>
          <p:cNvPr id="5" name="Выгнутая вниз стрелка 4"/>
          <p:cNvSpPr/>
          <p:nvPr/>
        </p:nvSpPr>
        <p:spPr>
          <a:xfrm>
            <a:off x="2428860" y="2500306"/>
            <a:ext cx="2786082" cy="945834"/>
          </a:xfrm>
          <a:prstGeom prst="curvedUpArrow">
            <a:avLst>
              <a:gd name="adj1" fmla="val 25000"/>
              <a:gd name="adj2" fmla="val 64540"/>
              <a:gd name="adj3" fmla="val 22100"/>
            </a:avLst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9" y="2857496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Самопознание представляет единство трех сторон: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00628" y="4143380"/>
            <a:ext cx="38576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когнитивной (самопознание)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эмоциональной (отношение к себе)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регуляторной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858312" cy="100013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 ранней юности происходит постепенная смена “предметных” компонентов Я-концепции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/>
              <a:t>Юноша привыкает к своей внешности;</a:t>
            </a:r>
          </a:p>
          <a:p>
            <a:r>
              <a:rPr lang="ru-RU" b="1" i="1" dirty="0" smtClean="0"/>
              <a:t>формирует относительно устойчивый образ своего тела, принимает свою внешность и соответственно стабилизирует связанный с ней уровень притязаний;</a:t>
            </a:r>
          </a:p>
          <a:p>
            <a:r>
              <a:rPr lang="ru-RU" b="1" i="1" dirty="0" smtClean="0"/>
              <a:t>на первый план выступают теперь другие свойства “я” - умственные способности, волевые и моральные качества.</a:t>
            </a:r>
            <a:endParaRPr lang="ru-RU" b="1" i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В 15-16 лет особенно сильно актуализируется проблема несовпадения </a:t>
            </a:r>
            <a:r>
              <a:rPr lang="ru-RU" b="1" i="1" dirty="0" smtClean="0">
                <a:solidFill>
                  <a:srgbClr val="FF0000"/>
                </a:solidFill>
              </a:rPr>
              <a:t>реального Я </a:t>
            </a:r>
            <a:r>
              <a:rPr lang="ru-RU" b="1" i="1" dirty="0" smtClean="0"/>
              <a:t>и </a:t>
            </a:r>
            <a:r>
              <a:rPr lang="ru-RU" b="1" i="1" dirty="0" smtClean="0">
                <a:solidFill>
                  <a:srgbClr val="FF0000"/>
                </a:solidFill>
              </a:rPr>
              <a:t>идеального Я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pic>
        <p:nvPicPr>
          <p:cNvPr id="19458" name="Picture 2" descr="http://im3-tub.yandex.net/i?id=171539707-03"/>
          <p:cNvPicPr>
            <a:picLocks noChangeAspect="1" noChangeArrowheads="1"/>
          </p:cNvPicPr>
          <p:nvPr/>
        </p:nvPicPr>
        <p:blipFill>
          <a:blip r:embed="rId2"/>
          <a:srcRect r="184" b="472"/>
          <a:stretch>
            <a:fillRect/>
          </a:stretch>
        </p:blipFill>
        <p:spPr bwMode="auto">
          <a:xfrm>
            <a:off x="6139106" y="2500306"/>
            <a:ext cx="2862050" cy="3055816"/>
          </a:xfrm>
          <a:prstGeom prst="rect">
            <a:avLst/>
          </a:prstGeom>
          <a:noFill/>
        </p:spPr>
      </p:pic>
      <p:pic>
        <p:nvPicPr>
          <p:cNvPr id="19462" name="Picture 6" descr="Картинка 49 из 36118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643182"/>
            <a:ext cx="3476625" cy="3810000"/>
          </a:xfrm>
          <a:prstGeom prst="rect">
            <a:avLst/>
          </a:prstGeom>
          <a:noFill/>
        </p:spPr>
      </p:pic>
      <p:pic>
        <p:nvPicPr>
          <p:cNvPr id="19460" name="Picture 4" descr="http://im8-tub.yandex.net/i?id=20702436-0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3071810"/>
            <a:ext cx="2518591" cy="3276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Важным средством познания является  самоисповедь.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00552" cy="4525963"/>
          </a:xfrm>
        </p:spPr>
        <p:txBody>
          <a:bodyPr/>
          <a:lstStyle/>
          <a:p>
            <a:r>
              <a:rPr lang="ru-RU" dirty="0" smtClean="0"/>
              <a:t>Познание внутреннего мира - </a:t>
            </a:r>
            <a:r>
              <a:rPr lang="ru-RU" b="1" dirty="0" smtClean="0">
                <a:solidFill>
                  <a:srgbClr val="FF0000"/>
                </a:solidFill>
              </a:rPr>
              <a:t>самопознание.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1571612"/>
            <a:ext cx="400052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Самосознание</a:t>
            </a:r>
            <a:r>
              <a:rPr lang="ru-RU" sz="2400" dirty="0" smtClean="0"/>
              <a:t> в психической деятельности человека выступает как сложный процесс опосредованного познания себя, развернутый во времени, связанный с движением от единичных, ситуативных образов через интеграцию подобных ситуативных образов в целостное образование - понятие собственного 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4" descr="Картинка 37 из 972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0454" r="3217"/>
          <a:stretch>
            <a:fillRect/>
          </a:stretch>
        </p:blipFill>
        <p:spPr bwMode="auto">
          <a:xfrm>
            <a:off x="1214414" y="3214686"/>
            <a:ext cx="2107294" cy="3309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По мнению ученых личность составляют 5 полноценных элементов: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857364"/>
            <a:ext cx="8786874" cy="4643470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Познавательный</a:t>
            </a:r>
            <a:r>
              <a:rPr lang="ru-RU" b="1" i="1" dirty="0" smtClean="0"/>
              <a:t>;(суждения о самом себе, называемые самознанием, представлением самого себя или концепцией-я)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инструментальный</a:t>
            </a:r>
            <a:r>
              <a:rPr lang="ru-RU" b="1" i="1" dirty="0" smtClean="0"/>
              <a:t>;(содержит совокупность умений и навыков, способности и сообразительность)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мотивационный</a:t>
            </a:r>
            <a:r>
              <a:rPr lang="ru-RU" b="1" i="1" dirty="0" smtClean="0"/>
              <a:t>;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эмоциональный</a:t>
            </a:r>
            <a:r>
              <a:rPr lang="ru-RU" b="1" i="1" dirty="0" smtClean="0"/>
              <a:t>;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Личный </a:t>
            </a:r>
            <a:r>
              <a:rPr lang="ru-RU" b="1" i="1" dirty="0" smtClean="0"/>
              <a:t>(относится темперамент, являющийся продуктом генетической передачи и влияющий на характеристику поведения (энергия, сила, быстрота, изменчивость, подвижность, влияет на то, как выполняются каждодневные задания).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15304" cy="98903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Итоговый продукт самопознания Я-образ или Я-концепция.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"Я-реальное" и "Я-идеальное" (Роджерс, Фрейд, К.Левин);</a:t>
            </a:r>
          </a:p>
          <a:p>
            <a:r>
              <a:rPr lang="ru-RU" b="1" i="1" dirty="0" smtClean="0"/>
              <a:t>Я-материальное" и "Я-социальное";</a:t>
            </a:r>
          </a:p>
          <a:p>
            <a:r>
              <a:rPr lang="ru-RU" b="1" i="1" dirty="0" smtClean="0"/>
              <a:t> образ тела, "социальное Я", "когнитивное Я" и самооценка; </a:t>
            </a:r>
          </a:p>
          <a:p>
            <a:r>
              <a:rPr lang="ru-RU" b="1" i="1" dirty="0" smtClean="0"/>
              <a:t> "Я настоящее", "Я динамическое", "Я фактическое", "Я вероятное"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/>
              <a:t>В</a:t>
            </a:r>
            <a:r>
              <a:rPr lang="ru-RU" sz="4000" dirty="0" smtClean="0"/>
              <a:t> </a:t>
            </a:r>
            <a:r>
              <a:rPr lang="ru-RU" sz="4000" b="1" i="1" dirty="0" smtClean="0"/>
              <a:t>элементах  личности находится содержание, касающееся данного лица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а) собственном существовании как личность (существую - я-личность);</a:t>
            </a:r>
          </a:p>
          <a:p>
            <a:r>
              <a:rPr lang="ru-RU" b="1" i="1" dirty="0" smtClean="0"/>
              <a:t>б) убеждение в постоянстве (я всю жизнь являюсь собой);</a:t>
            </a:r>
          </a:p>
          <a:p>
            <a:r>
              <a:rPr lang="ru-RU" b="1" i="1" dirty="0" smtClean="0"/>
              <a:t>в) убеждение в неповторимости (я не такой как все, самостоятельный).</a:t>
            </a:r>
          </a:p>
          <a:p>
            <a:pPr>
              <a:buNone/>
            </a:pPr>
            <a:r>
              <a:rPr lang="ru-RU" b="1" i="1" dirty="0" smtClean="0"/>
              <a:t>    Благодаря этим элементам личности человек создает материальные, общие и духовные ценности.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/>
              <a:t>Характер — это индивидуальное сочетание устойчивых особенностей личности, проявляющихся в типичных способах поведения.</a:t>
            </a:r>
            <a:br>
              <a:rPr lang="ru-RU" sz="4000" b="1" i="1" dirty="0" smtClean="0"/>
            </a:br>
            <a:r>
              <a:rPr lang="ru-RU" sz="4000" b="1" i="1" dirty="0" smtClean="0"/>
              <a:t> В психологии выделяют три группы черт характера: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черты, в которых выражается отношение к другим людям и к обществу в целом;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черты, в которых проявляется отношение к труду, к делу.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957532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 </a:t>
            </a:r>
            <a:r>
              <a:rPr lang="ru-RU" b="1" i="1" dirty="0" smtClean="0"/>
              <a:t>Сознание есть совокупность идей – индивидуальных или коллективных. В этом значении употребляли термин «сознание» Гегель и Маркс.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0032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i="1" dirty="0" smtClean="0">
                <a:solidFill>
                  <a:schemeClr val="tx1"/>
                </a:solidFill>
              </a:rPr>
              <a:t>Сознание – присущая только человеку способность воспроизводить действительность в идеальных образах.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Психологи выделяют 4 типа темперамента: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Сангвиник</a:t>
            </a:r>
            <a:r>
              <a:rPr lang="ru-RU" b="1" i="1" dirty="0" smtClean="0"/>
              <a:t> - сильный, уравновешенный, подвижный тип нервной системы. Энергичен, активен, доброжелателен, спокоен, находчив. Легко сходится с новыми людьми.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Холерик</a:t>
            </a:r>
            <a:r>
              <a:rPr lang="ru-RU" b="1" i="1" dirty="0" smtClean="0"/>
              <a:t> - нетерпелив, вспыльчив, несдержан. Проявляет инициативу, активность, но часто не доводит дело до конца.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Флегматик</a:t>
            </a:r>
            <a:r>
              <a:rPr lang="ru-RU" b="1" i="1" dirty="0" smtClean="0"/>
              <a:t> - мало эмоционален,  невозмутим, отличается работоспособностью, терпением, выдержкой, медлителен. 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Меланхолик</a:t>
            </a:r>
            <a:r>
              <a:rPr lang="ru-RU" b="1" i="1" dirty="0" smtClean="0"/>
              <a:t> - обидчив, болезненно чувствителен, робок, мечтателен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285992"/>
            <a:ext cx="64294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http://weblog.rc-mir.com/time1989823_1267398000_330_20103.html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http://shelandr.bestpersons.ru/invite87705?page=4&amp;filter=1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http://www.xrest.ru/original/80968/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http://www.olvia-center.ru/library/s09_kak_nayti_sebya_v_jizni_samopoznanie_lichnosti_cheloveka.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4214818"/>
            <a:ext cx="63820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http://jung-freud.narod.ru/photo/freud1.htm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http://www.zengarden.in/tag/soznanie/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786322"/>
            <a:ext cx="6429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http://sosnovo-school.ucoz.ru/index/obshhestvennoe_i_individualnoe_soznanie_sbp/0-91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http://vn.ru/index.php?id=70531</a:t>
            </a:r>
            <a:endParaRPr lang="ru-RU" dirty="0" smtClean="0"/>
          </a:p>
          <a:p>
            <a:r>
              <a:rPr lang="en-US" dirty="0" smtClean="0">
                <a:hlinkClick r:id="rId11"/>
              </a:rPr>
              <a:t>http://fotki.yandex.ru/users/as-maklai/view/12251/?page=0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285860"/>
            <a:ext cx="5819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Литература: Боголюбов Л.Н., Обществознание 10 класс,</a:t>
            </a:r>
          </a:p>
          <a:p>
            <a:r>
              <a:rPr lang="ru-RU" dirty="0" smtClean="0"/>
              <a:t>М., «Просвещение», 2009 г.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500042"/>
            <a:ext cx="3929090" cy="5626121"/>
          </a:xfrm>
        </p:spPr>
        <p:txBody>
          <a:bodyPr>
            <a:normAutofit fontScale="85000" lnSpcReduction="20000"/>
          </a:bodyPr>
          <a:lstStyle/>
          <a:p>
            <a:r>
              <a:rPr lang="ru-RU" sz="3300" b="1" i="1" dirty="0" smtClean="0"/>
              <a:t>   «Оружие критики не может, конечно, заменить критики оружием, материальная сила должна быть опрокинута материальной же силой, но теория становится материальной силой, как только она овладевает массами». ( К.Маркс)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4" y="142852"/>
            <a:ext cx="4857784" cy="5983311"/>
          </a:xfrm>
        </p:spPr>
        <p:txBody>
          <a:bodyPr>
            <a:noAutofit/>
          </a:bodyPr>
          <a:lstStyle/>
          <a:p>
            <a:r>
              <a:rPr lang="ru-RU" b="1" i="1" dirty="0" smtClean="0"/>
              <a:t>С одной стороны, среда (общественное бытие) определяет общественное мнение (общественное сознание), а с другой стороны – общественное сознание определяет общественное бытие. В</a:t>
            </a:r>
            <a:r>
              <a:rPr lang="ru-RU" sz="1600" b="1" i="1" dirty="0" smtClean="0"/>
              <a:t> </a:t>
            </a:r>
            <a:r>
              <a:rPr lang="ru-RU" b="1" i="1" dirty="0" smtClean="0"/>
              <a:t>истории можно найти сколько угодно фактов, свидетельствующих в пользу как того, так и другого.</a:t>
            </a:r>
            <a:endParaRPr lang="ru-RU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74638"/>
            <a:ext cx="4143404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Предпосылки возникновения сознания:</a:t>
            </a:r>
            <a:endParaRPr lang="ru-RU" sz="3200" b="1" i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материализм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Свойство отражения, лежащее в основе материи;</a:t>
            </a:r>
          </a:p>
          <a:p>
            <a:r>
              <a:rPr lang="ru-RU" b="1" dirty="0" smtClean="0"/>
              <a:t>Возникает в процессе труда, развивается под действием </a:t>
            </a:r>
            <a:r>
              <a:rPr lang="ru-RU" b="1" dirty="0" err="1" smtClean="0"/>
              <a:t>социокультурной</a:t>
            </a:r>
            <a:r>
              <a:rPr lang="ru-RU" b="1" dirty="0" smtClean="0"/>
              <a:t> реальности;</a:t>
            </a:r>
          </a:p>
          <a:p>
            <a:r>
              <a:rPr lang="ru-RU" b="1" dirty="0" smtClean="0"/>
              <a:t>Определяющую роль играет практика;</a:t>
            </a:r>
          </a:p>
          <a:p>
            <a:r>
              <a:rPr lang="ru-RU" b="1" dirty="0" smtClean="0"/>
              <a:t>Сердцевина сознания – знание.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Сознание – субъективный образ объективного мира, способность человека выделять себя из окружающего мира.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929190" y="214291"/>
            <a:ext cx="3757610" cy="714380"/>
          </a:xfrm>
        </p:spPr>
        <p:txBody>
          <a:bodyPr/>
          <a:lstStyle/>
          <a:p>
            <a:r>
              <a:rPr lang="ru-RU" dirty="0" smtClean="0"/>
              <a:t>Структура сознания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1071546"/>
            <a:ext cx="4041775" cy="505461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познание</a:t>
            </a:r>
            <a:r>
              <a:rPr lang="ru-RU" b="1" dirty="0" smtClean="0"/>
              <a:t> есть </a:t>
            </a:r>
            <a:r>
              <a:rPr lang="ru-RU" b="1" i="1" dirty="0" smtClean="0"/>
              <a:t>сознание</a:t>
            </a:r>
            <a:r>
              <a:rPr lang="ru-RU" b="1" dirty="0" smtClean="0"/>
              <a:t> в его активной направленности вовне, на объект, то само сознание в свою очередь результат познания</a:t>
            </a:r>
            <a:r>
              <a:rPr lang="ru-RU" dirty="0" smtClean="0"/>
              <a:t>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внимание</a:t>
            </a:r>
            <a:r>
              <a:rPr lang="ru-RU" b="1" dirty="0" smtClean="0"/>
              <a:t>, способность сознания концентрироваться на определенных видах познавательной и любой иной деятельности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память</a:t>
            </a:r>
            <a:r>
              <a:rPr lang="ru-RU" b="1" dirty="0" smtClean="0"/>
              <a:t>, способность сознания накапливать информацию, хранить, а при необходимости и воспроизводить ее, а также использовать ранее приобретенные знания в деятельности</a:t>
            </a:r>
            <a:r>
              <a:rPr lang="ru-RU" dirty="0" smtClean="0"/>
              <a:t>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чувства</a:t>
            </a:r>
            <a:r>
              <a:rPr lang="ru-RU" b="1" dirty="0" smtClean="0"/>
              <a:t> (радости, удовольствия, горя), а также настроения и аффекты (гнев, ярость, ужас, отчаянье).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воля</a:t>
            </a:r>
            <a:r>
              <a:rPr lang="ru-RU" b="1" dirty="0" smtClean="0"/>
              <a:t>, представляющая собой осмысленное устремление человека к определенной цели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функции сознания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познавательная</a:t>
            </a:r>
            <a:r>
              <a:rPr lang="ru-RU" dirty="0" smtClean="0"/>
              <a:t>, которая реализуется в приобретении и накоплении знаний о природе, обществе и самом человеке.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творчески конструктивная</a:t>
            </a:r>
            <a:r>
              <a:rPr lang="ru-RU" dirty="0" smtClean="0"/>
              <a:t>, проявляющаяся в опережающем отражении, в мысленном моделировании будущего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систематизирующую</a:t>
            </a:r>
            <a:r>
              <a:rPr lang="ru-RU" dirty="0" smtClean="0"/>
              <a:t> функцию, </a:t>
            </a:r>
            <a:r>
              <a:rPr lang="ru-RU" b="1" dirty="0" smtClean="0">
                <a:solidFill>
                  <a:srgbClr val="FF0000"/>
                </a:solidFill>
              </a:rPr>
              <a:t>критически оценочную</a:t>
            </a:r>
            <a:r>
              <a:rPr lang="ru-RU" dirty="0" smtClean="0"/>
              <a:t> и описательную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регулятивно управленческая</a:t>
            </a:r>
            <a:r>
              <a:rPr lang="ru-RU" dirty="0" smtClean="0"/>
              <a:t>, обеспечивающая разумное регулирование и самоконтроль поведения и деятельности человека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Прогностическая </a:t>
            </a:r>
            <a:r>
              <a:rPr lang="ru-RU" b="1" dirty="0" smtClean="0"/>
              <a:t>- </a:t>
            </a:r>
            <a:r>
              <a:rPr lang="ru-RU" dirty="0" smtClean="0"/>
              <a:t>предвидеть будущее, прогнозировать свои действия, строить планы и осуществлять их.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243998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Сознание - важнейшая сфера человеческой психики, но не единственная, поскольку последняя включает в себя и </a:t>
            </a:r>
            <a:r>
              <a:rPr lang="ru-RU" b="1" i="1" dirty="0" smtClean="0">
                <a:solidFill>
                  <a:srgbClr val="FF0000"/>
                </a:solidFill>
              </a:rPr>
              <a:t>бессознательное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29190" y="3071810"/>
            <a:ext cx="3786214" cy="3071834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оно определяет и сознание, и все поведение человека, причем особое значение он придавал врожденным инстинктам и влечениям, ядром которых считал половой инстинкт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6143644"/>
            <a:ext cx="371477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З. Фрейд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Картинка 4 из 2228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857496"/>
            <a:ext cx="272415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бессознательное</a:t>
            </a:r>
            <a:r>
              <a:rPr lang="ru-RU" b="1" i="1" dirty="0" smtClean="0"/>
              <a:t> имеет три основных уровня: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неосознанный психический контроль человека за жизнью своего тела, координацией функций, удовлетворением простейших нужд и потребностей;</a:t>
            </a:r>
          </a:p>
          <a:p>
            <a:r>
              <a:rPr lang="ru-RU" dirty="0" smtClean="0"/>
              <a:t>процессы и состояния, которые могут реализоваться в пределах сознания, но могут перемещаться в сферу бессознательного и осуществляться автоматически;</a:t>
            </a:r>
          </a:p>
          <a:p>
            <a:r>
              <a:rPr lang="ru-RU" dirty="0" smtClean="0"/>
              <a:t>третий, высший уровень бессознательного проявляется в художественной, научной, философской интуиции, играющей важную роль в процессах творчества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dirty="0" smtClean="0"/>
              <a:t>Что такое знание?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Знание – результат познания, неотъемлемая часть сознания;</a:t>
            </a:r>
          </a:p>
          <a:p>
            <a:r>
              <a:rPr lang="ru-RU" dirty="0" smtClean="0"/>
              <a:t>Знание – не только то, что человек знает, но и то, о чем он в данный момент не думает и не осознает, но может сделать достоянием своего сознания. </a:t>
            </a:r>
            <a:endParaRPr lang="ru-RU" dirty="0"/>
          </a:p>
        </p:txBody>
      </p:sp>
      <p:pic>
        <p:nvPicPr>
          <p:cNvPr id="33794" name="Picture 2" descr="C:\Users\Владелец\Desktop\knowledge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428736"/>
            <a:ext cx="3564144" cy="4752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1203</Words>
  <PresentationFormat>Экран (4:3)</PresentationFormat>
  <Paragraphs>133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САМОПОЗНАНИЕ</vt:lpstr>
      <vt:lpstr>Слайд 2</vt:lpstr>
      <vt:lpstr> Сознание есть совокупность идей – индивидуальных или коллективных. В этом значении употребляли термин «сознание» Гегель и Маркс.</vt:lpstr>
      <vt:lpstr> </vt:lpstr>
      <vt:lpstr>Предпосылки возникновения сознания:</vt:lpstr>
      <vt:lpstr>функции сознания</vt:lpstr>
      <vt:lpstr>Сознание - важнейшая сфера человеческой психики, но не единственная, поскольку последняя включает в себя и бессознательное.</vt:lpstr>
      <vt:lpstr>бессознательное имеет три основных уровня:</vt:lpstr>
      <vt:lpstr>Что такое знание?</vt:lpstr>
      <vt:lpstr>Слайд 10</vt:lpstr>
      <vt:lpstr>Структура общественного сознания. </vt:lpstr>
      <vt:lpstr>Структура общественного сознания.</vt:lpstr>
      <vt:lpstr>Признаки массы как субъекта сознания: </vt:lpstr>
      <vt:lpstr>Массовое сознание</vt:lpstr>
      <vt:lpstr>Формы выражения и функционирования массового сознания:</vt:lpstr>
      <vt:lpstr>Общественное сознание различных типов общества:</vt:lpstr>
      <vt:lpstr>Общественное сознание постиндустриального общества:</vt:lpstr>
      <vt:lpstr>Как связано общественное сознание с индивидуальным? </vt:lpstr>
      <vt:lpstr>Сознание индивидуальное и общественное.  Особенности общественного сознания:</vt:lpstr>
      <vt:lpstr>Теоретическое и обыденное сознание:</vt:lpstr>
      <vt:lpstr>Стадии формирования самопознания</vt:lpstr>
      <vt:lpstr>Слайд 22</vt:lpstr>
      <vt:lpstr>В ранней юности происходит постепенная смена “предметных” компонентов Я-концепции</vt:lpstr>
      <vt:lpstr>В 15-16 лет особенно сильно актуализируется проблема несовпадения реального Я и идеального Я.</vt:lpstr>
      <vt:lpstr>Важным средством познания является  самоисповедь. </vt:lpstr>
      <vt:lpstr>По мнению ученых личность составляют 5 полноценных элементов:</vt:lpstr>
      <vt:lpstr>Итоговый продукт самопознания Я-образ или Я-концепция. </vt:lpstr>
      <vt:lpstr>В элементах  личности находится содержание, касающееся данного лица.</vt:lpstr>
      <vt:lpstr>Характер — это индивидуальное сочетание устойчивых особенностей личности, проявляющихся в типичных способах поведения.  В психологии выделяют три группы черт характера: черты, в которых выражается отношение к другим людям и к обществу в целом; черты, в которых проявляется отношение к труду, к делу. </vt:lpstr>
      <vt:lpstr>Психологи выделяют 4 типа темперамента: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САМОПОЗНАНИЕ</dc:title>
  <dc:creator>Владелец</dc:creator>
  <cp:lastModifiedBy>Владелец</cp:lastModifiedBy>
  <cp:revision>28</cp:revision>
  <dcterms:created xsi:type="dcterms:W3CDTF">2011-02-20T09:58:10Z</dcterms:created>
  <dcterms:modified xsi:type="dcterms:W3CDTF">2011-02-20T19:21:47Z</dcterms:modified>
</cp:coreProperties>
</file>