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strovkrym.ru/wp-content/gallery/ostrovkrym/kuindzhi/Berezovaya-roshcha1--1879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img1.liveinternet.ru/images/attach/c/1/59/958/59958918_1275818017_33.jpg" TargetMode="External"/><Relationship Id="rId7" Type="http://schemas.openxmlformats.org/officeDocument/2006/relationships/hyperlink" Target="http://bialczynski.files.wordpress.com/2010/06/r-nnn-gesar_khan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bialczynski.files.wordpress.com/2010/06/r-nnnn-rarich-corka-wikinga-z15-13.jpg?w=581&amp;h=479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iography.sgu.ru/bio/data/files/pictures/image/3728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Культура Тверского края во второй половине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начале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XX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вв.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3500462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ладелец\Desktop\1265967709_gerb2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3714751" cy="443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На оз. </a:t>
            </a:r>
            <a:r>
              <a:rPr lang="ru-RU" sz="2800" b="1" i="1" dirty="0" err="1" smtClean="0"/>
              <a:t>Мстино</a:t>
            </a:r>
            <a:r>
              <a:rPr lang="ru-RU" sz="2800" b="1" i="1" dirty="0" smtClean="0"/>
              <a:t> благотворитель </a:t>
            </a:r>
            <a:r>
              <a:rPr lang="ru-RU" sz="2800" b="1" i="1" dirty="0" err="1" smtClean="0"/>
              <a:t>В.А.Кокорев</a:t>
            </a:r>
            <a:r>
              <a:rPr lang="ru-RU" sz="2800" b="1" i="1" dirty="0" smtClean="0"/>
              <a:t> организовал приют для студентов Академии художеств. С этим местом связаны имена И.Е.Репина, А.И.Куинджи, Н.К.Рериха и др.</a:t>
            </a:r>
            <a:endParaRPr lang="ru-RU" sz="2800" b="1" i="1" dirty="0"/>
          </a:p>
        </p:txBody>
      </p:sp>
      <p:pic>
        <p:nvPicPr>
          <p:cNvPr id="6145" name="Picture 1" descr="C:\Users\Владелец\Desktop\0_1c8b6_2f085e35_XL.jpg"/>
          <p:cNvPicPr>
            <a:picLocks noChangeAspect="1" noChangeArrowheads="1"/>
          </p:cNvPicPr>
          <p:nvPr/>
        </p:nvPicPr>
        <p:blipFill>
          <a:blip r:embed="rId2"/>
          <a:srcRect b="30472"/>
          <a:stretch>
            <a:fillRect/>
          </a:stretch>
        </p:blipFill>
        <p:spPr bwMode="auto">
          <a:xfrm>
            <a:off x="2285984" y="2285992"/>
            <a:ext cx="4643430" cy="430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конечная звезда 5"/>
          <p:cNvSpPr/>
          <p:nvPr/>
        </p:nvSpPr>
        <p:spPr>
          <a:xfrm>
            <a:off x="642910" y="6072206"/>
            <a:ext cx="628648" cy="62864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2" name="Picture 10" descr="Лунная ночь на Днеп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6648206" cy="4786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4643446"/>
            <a:ext cx="24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Лунная ночь на Днепре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6" name="Picture 4" descr="Картинка 10 из 87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5076825" cy="27146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2571744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Березовая роща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8" name="Picture 6" descr="Ранняя вес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928934"/>
            <a:ext cx="5076811" cy="36624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6215082"/>
            <a:ext cx="74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23560" name="Picture 8" descr="Эффект зака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428736"/>
            <a:ext cx="6743700" cy="5133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6215082"/>
            <a:ext cx="15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Эффект заката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6500834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Куинджи Архип Иванович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ладелец\Desktop\97b7e2b4c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72927" cy="2857520"/>
          </a:xfrm>
          <a:prstGeom prst="rect">
            <a:avLst/>
          </a:prstGeom>
          <a:noFill/>
        </p:spPr>
      </p:pic>
      <p:pic>
        <p:nvPicPr>
          <p:cNvPr id="24580" name="Picture 4" descr="Картинка 75 из 578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4327780" cy="2476497"/>
          </a:xfrm>
          <a:prstGeom prst="rect">
            <a:avLst/>
          </a:prstGeom>
          <a:noFill/>
        </p:spPr>
      </p:pic>
      <p:pic>
        <p:nvPicPr>
          <p:cNvPr id="24582" name="Picture 6" descr="Картинка 102 из 578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42852"/>
            <a:ext cx="3976683" cy="3279738"/>
          </a:xfrm>
          <a:prstGeom prst="rect">
            <a:avLst/>
          </a:prstGeom>
          <a:noFill/>
        </p:spPr>
      </p:pic>
      <p:pic>
        <p:nvPicPr>
          <p:cNvPr id="24584" name="Picture 8" descr="Картинка 139 из 578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746" y="3571877"/>
            <a:ext cx="4361699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429396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Н.Рерих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концу </a:t>
            </a:r>
            <a:r>
              <a:rPr lang="en-US" dirty="0" smtClean="0"/>
              <a:t>XIX</a:t>
            </a:r>
            <a:r>
              <a:rPr lang="ru-RU" dirty="0" smtClean="0"/>
              <a:t> века по грамотности Тверская губерния занимала одно из первых мест в стране.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62612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В начале XIX века в Твери было открыто первое среднее учебное заведение - Тверская мужская гимназия (с1860-х гг. стала именоваться классической);</a:t>
            </a:r>
          </a:p>
          <a:p>
            <a:r>
              <a:rPr lang="ru-RU" b="1" i="1" dirty="0" smtClean="0"/>
              <a:t>В 1875 г. открылось Тверское реальное училище;</a:t>
            </a:r>
          </a:p>
          <a:p>
            <a:r>
              <a:rPr lang="ru-RU" b="1" i="1" dirty="0" smtClean="0"/>
              <a:t>1858г. Была создана женская гимназия;</a:t>
            </a:r>
          </a:p>
          <a:p>
            <a:r>
              <a:rPr lang="ru-RU" b="1" i="1" dirty="0" smtClean="0"/>
              <a:t>Появились ремесленные школы: земская техническая школа во Ржеве, школа ремесленных учеников в Твери, техническое железнодорожное училище в Бологом;</a:t>
            </a:r>
          </a:p>
          <a:p>
            <a:r>
              <a:rPr lang="ru-RU" b="1" i="1" dirty="0" smtClean="0"/>
              <a:t>Существовали и частные школы (</a:t>
            </a:r>
            <a:r>
              <a:rPr lang="ru-RU" b="1" i="1" dirty="0" err="1" smtClean="0"/>
              <a:t>Татевская</a:t>
            </a:r>
            <a:r>
              <a:rPr lang="ru-RU" b="1" i="1" dirty="0" smtClean="0"/>
              <a:t> в Бельском уезде, созданная С.А.Рачинским).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esktop\rachi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071834" cy="361950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Рачинский</a:t>
            </a:r>
            <a:r>
              <a:rPr lang="ru-RU" dirty="0" smtClean="0"/>
              <a:t> </a:t>
            </a:r>
            <a:r>
              <a:rPr lang="ru-RU" b="1" dirty="0" smtClean="0"/>
              <a:t>С</a:t>
            </a:r>
            <a:r>
              <a:rPr lang="ru-RU" dirty="0" smtClean="0"/>
              <a:t>.</a:t>
            </a:r>
            <a:r>
              <a:rPr lang="ru-RU" b="1" dirty="0" smtClean="0"/>
              <a:t>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986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 30 лет существования ТУАК издала свыше 100 краеведческих книг и брошюр.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1866 г. В Тверской гимназии открылся музей, ( в числе организаторов были тверской губернатор П.Багратион, Ф.Глинка, М.Рубцов);</a:t>
            </a:r>
          </a:p>
          <a:p>
            <a:r>
              <a:rPr lang="ru-RU" sz="2000" b="1" i="1" dirty="0" smtClean="0"/>
              <a:t>1889 г. – музей при городском училище в Осташкове;</a:t>
            </a:r>
          </a:p>
          <a:p>
            <a:r>
              <a:rPr lang="ru-RU" sz="2000" b="1" i="1" dirty="0" smtClean="0"/>
              <a:t>1884 г. – создание Тверской ученой архивной комиссии (ТУАК) для сбора сведений об историческом и культурном прошлом, ее председателем был </a:t>
            </a:r>
            <a:r>
              <a:rPr lang="ru-RU" sz="2000" b="1" i="1" dirty="0" err="1" smtClean="0"/>
              <a:t>А.К.Жизневский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smtClean="0"/>
              <a:t>Тверской архиепископ </a:t>
            </a:r>
            <a:r>
              <a:rPr lang="ru-RU" sz="2000" b="1" i="1" dirty="0" err="1" smtClean="0"/>
              <a:t>Димитрий</a:t>
            </a:r>
            <a:r>
              <a:rPr lang="ru-RU" sz="2000" b="1" i="1" dirty="0" smtClean="0"/>
              <a:t> свел воедино сведения о духовной истории, издав «Тверской патерик»;</a:t>
            </a:r>
          </a:p>
          <a:p>
            <a:r>
              <a:rPr lang="ru-RU" sz="2000" b="1" i="1" dirty="0" smtClean="0"/>
              <a:t>В.А.Плетнев издает губернский археологический каталог «Об остатках древности и старины в Тверской губернии».</a:t>
            </a:r>
            <a:endParaRPr lang="ru-RU" sz="20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5993"/>
            <a:ext cx="3008313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esktop\fulltext_op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227321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857760"/>
            <a:ext cx="227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ТВЕРСКАЯ </a:t>
            </a:r>
            <a:r>
              <a:rPr lang="ru-RU" b="1" dirty="0" smtClean="0"/>
              <a:t>МУЖСКАЯ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ГИМНАЗИЯ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142852"/>
            <a:ext cx="5000660" cy="1414466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Михаил </a:t>
            </a:r>
            <a:r>
              <a:rPr lang="ru-RU" b="1" dirty="0" err="1" smtClean="0">
                <a:solidFill>
                  <a:schemeClr val="tx1"/>
                </a:solidFill>
              </a:rPr>
              <a:t>Евграфович</a:t>
            </a:r>
            <a:r>
              <a:rPr lang="ru-RU" b="1" dirty="0" smtClean="0">
                <a:solidFill>
                  <a:schemeClr val="tx1"/>
                </a:solidFill>
              </a:rPr>
              <a:t> Салтыков-Щедрин (тверской вице-губернатор)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«Наши </a:t>
            </a:r>
            <a:r>
              <a:rPr lang="ru-RU" b="1" dirty="0" err="1" smtClean="0">
                <a:solidFill>
                  <a:schemeClr val="tx1"/>
                </a:solidFill>
              </a:rPr>
              <a:t>глуповские</a:t>
            </a:r>
            <a:r>
              <a:rPr lang="ru-RU" b="1" dirty="0" smtClean="0">
                <a:solidFill>
                  <a:schemeClr val="tx1"/>
                </a:solidFill>
              </a:rPr>
              <a:t> дела» «Клевета»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833551"/>
            <a:ext cx="5000660" cy="1414466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Александр Николаевич Островский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(эпизоды тверского путешествия были отражены в его пьесе «Гроза», написан «Волжский словарь»)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3524250"/>
            <a:ext cx="5000660" cy="1414466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Лев Николаевич Толстой описал в рассказе «Охота пуще неволи» свою поездку на охоту в </a:t>
            </a:r>
            <a:r>
              <a:rPr lang="ru-RU" b="1" dirty="0" err="1" smtClean="0">
                <a:solidFill>
                  <a:schemeClr val="tx1"/>
                </a:solidFill>
              </a:rPr>
              <a:t>Вышневолоцкие</a:t>
            </a:r>
            <a:r>
              <a:rPr lang="ru-RU" b="1" dirty="0" smtClean="0">
                <a:solidFill>
                  <a:schemeClr val="tx1"/>
                </a:solidFill>
              </a:rPr>
              <a:t> леса, в </a:t>
            </a:r>
            <a:r>
              <a:rPr lang="ru-RU" b="1" dirty="0" err="1" smtClean="0">
                <a:solidFill>
                  <a:schemeClr val="tx1"/>
                </a:solidFill>
              </a:rPr>
              <a:t>Прямухине</a:t>
            </a:r>
            <a:r>
              <a:rPr lang="ru-RU" b="1" dirty="0" smtClean="0">
                <a:solidFill>
                  <a:schemeClr val="tx1"/>
                </a:solidFill>
              </a:rPr>
              <a:t> встречался с А.А.Бакуниным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5214950"/>
            <a:ext cx="5000660" cy="1414466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Федор Михайлович Достоевский в 1859 году проживал в Твери, здесь он работал над «Записками из мертвого дома», «Униженными и оскорбленными»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Владелец\Desktop\iCAKYEO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52"/>
            <a:ext cx="1057275" cy="1295400"/>
          </a:xfrm>
          <a:prstGeom prst="rect">
            <a:avLst/>
          </a:prstGeom>
          <a:noFill/>
        </p:spPr>
      </p:pic>
      <p:pic>
        <p:nvPicPr>
          <p:cNvPr id="3075" name="Picture 3" descr="C:\Users\Владелец\Desktop\4601250346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42852"/>
            <a:ext cx="1433499" cy="1407774"/>
          </a:xfrm>
          <a:prstGeom prst="rect">
            <a:avLst/>
          </a:prstGeom>
          <a:noFill/>
        </p:spPr>
      </p:pic>
      <p:pic>
        <p:nvPicPr>
          <p:cNvPr id="3076" name="Picture 4" descr="C:\Users\Владелец\Desktop\i_1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1224026" cy="1571635"/>
          </a:xfrm>
          <a:prstGeom prst="rect">
            <a:avLst/>
          </a:prstGeom>
          <a:noFill/>
        </p:spPr>
      </p:pic>
      <p:pic>
        <p:nvPicPr>
          <p:cNvPr id="3077" name="Picture 5" descr="C:\Users\Владелец\Desktop\74f8688ce7a1b15e67616c162f38fe7b.jpg"/>
          <p:cNvPicPr>
            <a:picLocks noChangeAspect="1" noChangeArrowheads="1"/>
          </p:cNvPicPr>
          <p:nvPr/>
        </p:nvPicPr>
        <p:blipFill>
          <a:blip r:embed="rId5" cstate="print"/>
          <a:srcRect b="10973"/>
          <a:stretch>
            <a:fillRect/>
          </a:stretch>
        </p:blipFill>
        <p:spPr bwMode="auto">
          <a:xfrm>
            <a:off x="7286644" y="1571612"/>
            <a:ext cx="1717381" cy="1523990"/>
          </a:xfrm>
          <a:prstGeom prst="rect">
            <a:avLst/>
          </a:prstGeom>
          <a:noFill/>
        </p:spPr>
      </p:pic>
      <p:pic>
        <p:nvPicPr>
          <p:cNvPr id="3078" name="Picture 6" descr="C:\Users\Владелец\Desktop\tolstoi_lev.jpg"/>
          <p:cNvPicPr>
            <a:picLocks noChangeAspect="1" noChangeArrowheads="1"/>
          </p:cNvPicPr>
          <p:nvPr/>
        </p:nvPicPr>
        <p:blipFill>
          <a:blip r:embed="rId6"/>
          <a:srcRect b="3600"/>
          <a:stretch>
            <a:fillRect/>
          </a:stretch>
        </p:blipFill>
        <p:spPr bwMode="auto">
          <a:xfrm>
            <a:off x="5857884" y="3143248"/>
            <a:ext cx="1323973" cy="1659619"/>
          </a:xfrm>
          <a:prstGeom prst="rect">
            <a:avLst/>
          </a:prstGeom>
          <a:noFill/>
        </p:spPr>
      </p:pic>
      <p:pic>
        <p:nvPicPr>
          <p:cNvPr id="3079" name="Picture 7" descr="C:\Users\Владелец\Desktop\p289750.jpg"/>
          <p:cNvPicPr>
            <a:picLocks noChangeAspect="1" noChangeArrowheads="1"/>
          </p:cNvPicPr>
          <p:nvPr/>
        </p:nvPicPr>
        <p:blipFill>
          <a:blip r:embed="rId7"/>
          <a:srcRect t="17521" b="2503"/>
          <a:stretch>
            <a:fillRect/>
          </a:stretch>
        </p:blipFill>
        <p:spPr bwMode="auto">
          <a:xfrm>
            <a:off x="7429520" y="3143248"/>
            <a:ext cx="1500198" cy="1799665"/>
          </a:xfrm>
          <a:prstGeom prst="rect">
            <a:avLst/>
          </a:prstGeom>
          <a:noFill/>
        </p:spPr>
      </p:pic>
      <p:pic>
        <p:nvPicPr>
          <p:cNvPr id="3080" name="Picture 8" descr="C:\Users\Владелец\Desktop\12723932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857760"/>
            <a:ext cx="1414462" cy="1814924"/>
          </a:xfrm>
          <a:prstGeom prst="rect">
            <a:avLst/>
          </a:prstGeom>
          <a:noFill/>
        </p:spPr>
      </p:pic>
      <p:pic>
        <p:nvPicPr>
          <p:cNvPr id="3081" name="Picture 9" descr="C:\Users\Владелец\Desktop\br2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4897447"/>
            <a:ext cx="1523996" cy="181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4643470" cy="164307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Анна Андреевна Ахматова создала здесь свои стихи, вошедшие в сборники «Белая стая» и «Подорожник»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2500306"/>
            <a:ext cx="4643470" cy="164307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Спиридон Дмитриевич Дрожжин – крестьянин и поэт, писал здесь свои стихи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572008"/>
            <a:ext cx="4643470" cy="164307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Андрей Белый, Владислав Ходасевич, Александр Куприн часто бывали на Тверской земле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Владелец\Pictures\71.jpg"/>
          <p:cNvPicPr>
            <a:picLocks noChangeAspect="1" noChangeArrowheads="1"/>
          </p:cNvPicPr>
          <p:nvPr/>
        </p:nvPicPr>
        <p:blipFill>
          <a:blip r:embed="rId2"/>
          <a:srcRect b="12598"/>
          <a:stretch>
            <a:fillRect/>
          </a:stretch>
        </p:blipFill>
        <p:spPr bwMode="auto">
          <a:xfrm>
            <a:off x="5214942" y="142852"/>
            <a:ext cx="1714512" cy="22477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29454" y="214290"/>
            <a:ext cx="2214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Ты знаешь, я томлюсь в неволе, о смерти Господа моля, но все мне памятна до боли тверская скудная земля.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Владелец\Desktop\0092-081.jpg"/>
          <p:cNvPicPr>
            <a:picLocks noChangeAspect="1" noChangeArrowheads="1"/>
          </p:cNvPicPr>
          <p:nvPr/>
        </p:nvPicPr>
        <p:blipFill>
          <a:blip r:embed="rId3"/>
          <a:srcRect l="6983" t="2749" b="13057"/>
          <a:stretch>
            <a:fillRect/>
          </a:stretch>
        </p:blipFill>
        <p:spPr bwMode="auto">
          <a:xfrm>
            <a:off x="5214942" y="2428868"/>
            <a:ext cx="1714512" cy="20423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72330" y="2500306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Кругом поля раздольные, Широкие поля, Где Волга многоводная - Там родина моя.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478632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Довольно: не жди, не надейся -</a:t>
            </a:r>
            <a:br>
              <a:rPr lang="ru-RU" dirty="0" smtClean="0"/>
            </a:br>
            <a:r>
              <a:rPr lang="ru-RU" dirty="0" smtClean="0"/>
              <a:t>Рассейся, мой бедный народ!</a:t>
            </a:r>
            <a:br>
              <a:rPr lang="ru-RU" dirty="0" smtClean="0"/>
            </a:br>
            <a:r>
              <a:rPr lang="ru-RU" dirty="0" smtClean="0"/>
              <a:t>В пространство пади и разбейся</a:t>
            </a:r>
            <a:br>
              <a:rPr lang="ru-RU" dirty="0" smtClean="0"/>
            </a:br>
            <a:r>
              <a:rPr lang="ru-RU" dirty="0" smtClean="0"/>
              <a:t>За годом мучительный год</a:t>
            </a:r>
            <a:r>
              <a:rPr lang="ru-RU" dirty="0" smtClean="0"/>
              <a:t>!</a:t>
            </a:r>
          </a:p>
          <a:p>
            <a:r>
              <a:rPr lang="ru-RU" dirty="0" smtClean="0"/>
              <a:t>(Андрей Белый)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Музыкальная история Тверского края.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В 1829 году в Вышнем Волочке родилась Дарья Михайловна Леонова – певица с мировым именем;</a:t>
            </a:r>
          </a:p>
          <a:p>
            <a:r>
              <a:rPr lang="ru-RU" b="1" i="1" dirty="0" smtClean="0"/>
              <a:t>Елизавета Андреевна Лавровская родом из Кашина (Чайковский ей посвятил ряд романсов);</a:t>
            </a:r>
          </a:p>
          <a:p>
            <a:r>
              <a:rPr lang="ru-RU" b="1" i="1" dirty="0" smtClean="0"/>
              <a:t>Василий Васильевич Андреев – уроженец Бежецка создал Великорусский ансамбль народных инструментов;</a:t>
            </a:r>
          </a:p>
          <a:p>
            <a:r>
              <a:rPr lang="ru-RU" b="1" i="1" dirty="0" err="1" smtClean="0"/>
              <a:t>Тертий</a:t>
            </a:r>
            <a:r>
              <a:rPr lang="ru-RU" b="1" i="1" dirty="0" smtClean="0"/>
              <a:t> Иванович Филиппов всю жизнь посвятил сбору русских народных песен.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История живописи и Тверской край.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1214422"/>
            <a:ext cx="3357586" cy="164307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Крепостной художник Григорий Васильевич Сорока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(учился у А.Г.Венецианова)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214818"/>
            <a:ext cx="3357586" cy="164307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Павел Петрович Чистяков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(из крепостных Весьегонского уезда), Серов, Васнецов, Суриков, Врубель были его учениками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1571613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Вид в имении Спасское Тамбовской </a:t>
            </a:r>
            <a:r>
              <a:rPr lang="ru-RU" i="1" dirty="0" err="1" smtClean="0"/>
              <a:t>губернии.Г.В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Сорока</a:t>
            </a:r>
            <a:endParaRPr lang="ru-RU" dirty="0"/>
          </a:p>
        </p:txBody>
      </p:sp>
      <p:pic>
        <p:nvPicPr>
          <p:cNvPr id="5122" name="Picture 2" descr="C:\Users\Владелец\Desktop\45d35174b70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357298"/>
            <a:ext cx="3143272" cy="2575455"/>
          </a:xfrm>
          <a:prstGeom prst="rect">
            <a:avLst/>
          </a:prstGeom>
          <a:noFill/>
        </p:spPr>
      </p:pic>
      <p:pic>
        <p:nvPicPr>
          <p:cNvPr id="5123" name="Picture 3" descr="C:\Users\Владелец\Desktop\chistyakov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4242" y="3571876"/>
            <a:ext cx="2558800" cy="31053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464344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Римский нищий. П.П.Чистяков</a:t>
            </a:r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Павел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Петрович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Чистяков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Римский нищий.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Павел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Петрович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Чистяков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Римский нищий.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Павел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Петрович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Чистяков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Римский нищий.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71480"/>
            <a:ext cx="3714776" cy="150019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Иван Иванович Шишкин работал в верховьях Волги и на Селигере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2500306"/>
            <a:ext cx="3714776" cy="150019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Исаак Ильич Левитан подолгу жил в окрестностях Удомли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500570"/>
            <a:ext cx="3714776" cy="150019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Много лет в имении </a:t>
            </a:r>
            <a:r>
              <a:rPr lang="ru-RU" b="1" dirty="0" err="1" smtClean="0">
                <a:solidFill>
                  <a:schemeClr val="tx1"/>
                </a:solidFill>
              </a:rPr>
              <a:t>Домотканово</a:t>
            </a:r>
            <a:r>
              <a:rPr lang="ru-RU" b="1" dirty="0" smtClean="0">
                <a:solidFill>
                  <a:schemeClr val="tx1"/>
                </a:solidFill>
              </a:rPr>
              <a:t> близ Твери жил и работал Валентин Александрович Серов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3" name="Picture 1" descr="C:\Users\Владелец\Desktop\219678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3357586" cy="2253722"/>
          </a:xfrm>
          <a:prstGeom prst="rect">
            <a:avLst/>
          </a:prstGeom>
          <a:noFill/>
        </p:spPr>
      </p:pic>
      <p:pic>
        <p:nvPicPr>
          <p:cNvPr id="8194" name="Picture 2" descr="C:\Users\Владелец\Desktop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52"/>
            <a:ext cx="2244093" cy="29527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2071678"/>
            <a:ext cx="142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Первый снег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2786058"/>
            <a:ext cx="133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Зима в лесу</a:t>
            </a:r>
            <a:endParaRPr lang="ru-RU" dirty="0"/>
          </a:p>
        </p:txBody>
      </p:sp>
      <p:pic>
        <p:nvPicPr>
          <p:cNvPr id="8195" name="Picture 3" descr="C:\Users\Владелец\Desktop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357430"/>
            <a:ext cx="2700356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9124" y="4429132"/>
            <a:ext cx="16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Вечерний звон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Владелец\Desktop\af87a498a283cd905d9d6addc17565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071810"/>
            <a:ext cx="3777266" cy="24622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43570" y="5214950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Золотая осень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7" name="Picture 5" descr="C:\Users\Владелец\Desktop\serov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0504"/>
            <a:ext cx="2271702" cy="27217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6429396"/>
            <a:ext cx="250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Открытое </a:t>
            </a:r>
            <a:r>
              <a:rPr lang="ru-RU" dirty="0" err="1" smtClean="0">
                <a:solidFill>
                  <a:schemeClr val="bg1"/>
                </a:solidFill>
              </a:rPr>
              <a:t>окно.Сирень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8" name="Picture 6" descr="C:\Users\Владелец\Desktop\0922d68e7504e829536bdb942948ae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786190"/>
            <a:ext cx="3358960" cy="27336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15206" y="6143644"/>
            <a:ext cx="168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Заросший пруд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57166"/>
            <a:ext cx="3929090" cy="185738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Николай Петрович Богданов (Бельский) выходец из крестьянской семьи ставший впоследствии академиком живописи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Картинка 9 из 2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3067050" cy="3810000"/>
          </a:xfrm>
          <a:prstGeom prst="rect">
            <a:avLst/>
          </a:prstGeom>
          <a:noFill/>
        </p:spPr>
      </p:pic>
      <p:pic>
        <p:nvPicPr>
          <p:cNvPr id="7171" name="Picture 3" descr="C:\Users\Владелец\Desktop\37799073_bogd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3170368" cy="36195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3643314"/>
            <a:ext cx="167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Детский мирок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C:\Users\Владелец\Desktop\gallery_50977_9168_276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714488"/>
            <a:ext cx="4084876" cy="38195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500702"/>
            <a:ext cx="22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народной школе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3" name="Picture 5" descr="C:\Users\Владелец\Desktop\image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143248"/>
            <a:ext cx="4122028" cy="34528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6286520"/>
            <a:ext cx="281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Бывший защитник Родины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616</Words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Культура Тверского края во второй половине XIX- начале XX вв.</vt:lpstr>
      <vt:lpstr>К концу XIX века по грамотности Тверская губерния занимала одно из первых мест в стране.</vt:lpstr>
      <vt:lpstr>За 30 лет существования ТУАК издала свыше 100 краеведческих книг и брошюр.</vt:lpstr>
      <vt:lpstr>Слайд 4</vt:lpstr>
      <vt:lpstr>Слайд 5</vt:lpstr>
      <vt:lpstr>Музыкальная история Тверского края.</vt:lpstr>
      <vt:lpstr>История живописи и Тверской край.</vt:lpstr>
      <vt:lpstr>Слайд 8</vt:lpstr>
      <vt:lpstr>Слайд 9</vt:lpstr>
      <vt:lpstr>На оз. Мстино благотворитель В.А.Кокорев организовал приют для студентов Академии художеств. С этим местом связаны имена И.Е.Репина, А.И.Куинджи, Н.К.Рериха и др.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Тверского края во второй половине XIX- начале XX вв.</dc:title>
  <dc:creator>Владелец</dc:creator>
  <cp:lastModifiedBy>Владелец</cp:lastModifiedBy>
  <cp:revision>31</cp:revision>
  <dcterms:created xsi:type="dcterms:W3CDTF">2011-03-10T06:58:34Z</dcterms:created>
  <dcterms:modified xsi:type="dcterms:W3CDTF">2011-03-10T15:10:37Z</dcterms:modified>
</cp:coreProperties>
</file>