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62" r:id="rId6"/>
    <p:sldId id="263" r:id="rId7"/>
    <p:sldId id="259" r:id="rId8"/>
    <p:sldId id="265" r:id="rId9"/>
    <p:sldId id="266" r:id="rId10"/>
    <p:sldId id="267" r:id="rId11"/>
    <p:sldId id="264" r:id="rId12"/>
    <p:sldId id="268" r:id="rId13"/>
    <p:sldId id="269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9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15778-71E9-4D88-9486-17C1805F4BAB}" type="datetimeFigureOut">
              <a:rPr lang="ru-RU" smtClean="0"/>
              <a:pPr/>
              <a:t>24.06.2011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6D19F-1DF6-4DE3-A0A3-11FCDDC3D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Джайнский</a:t>
            </a:r>
            <a:r>
              <a:rPr lang="ru-RU" dirty="0" smtClean="0"/>
              <a:t> храмовый комплекс </a:t>
            </a:r>
            <a:r>
              <a:rPr lang="ru-RU" dirty="0" err="1" smtClean="0"/>
              <a:t>Дилвара</a:t>
            </a:r>
            <a:r>
              <a:rPr lang="ru-RU" dirty="0" smtClean="0"/>
              <a:t>, что в переводе с хинди означает «Утешитель сердец», называют «мечтой в мраморе».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6D19F-1DF6-4DE3-A0A3-11FCDDC3D6E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на ветки сливы</a:t>
            </a:r>
            <a:br>
              <a:rPr lang="ru-RU" i="1" dirty="0" smtClean="0"/>
            </a:br>
            <a:r>
              <a:rPr lang="ru-RU" i="1" dirty="0" smtClean="0"/>
              <a:t>соловушка вернулся</a:t>
            </a:r>
            <a:br>
              <a:rPr lang="ru-RU" i="1" dirty="0" smtClean="0"/>
            </a:br>
            <a:r>
              <a:rPr lang="ru-RU" i="1" dirty="0" smtClean="0"/>
              <a:t>весна настала</a:t>
            </a:r>
            <a:br>
              <a:rPr lang="ru-RU" i="1" dirty="0" smtClean="0"/>
            </a:br>
            <a:r>
              <a:rPr lang="ru-RU" i="1" dirty="0" smtClean="0"/>
              <a:t>и он не умолкает</a:t>
            </a:r>
            <a:br>
              <a:rPr lang="ru-RU" i="1" dirty="0" smtClean="0"/>
            </a:br>
            <a:r>
              <a:rPr lang="ru-RU" i="1" dirty="0" smtClean="0"/>
              <a:t>пусть даже снег кружится</a:t>
            </a:r>
          </a:p>
          <a:p>
            <a:r>
              <a:rPr lang="ru-RU" i="1" dirty="0" smtClean="0"/>
              <a:t>В каждом листике – лес,</a:t>
            </a:r>
            <a:br>
              <a:rPr lang="ru-RU" i="1" dirty="0" smtClean="0"/>
            </a:br>
            <a:r>
              <a:rPr lang="ru-RU" i="1" dirty="0" smtClean="0"/>
              <a:t>В каждом цветке – сад</a:t>
            </a:r>
            <a:br>
              <a:rPr lang="ru-RU" i="1" dirty="0" smtClean="0"/>
            </a:br>
            <a:r>
              <a:rPr lang="ru-RU" i="1" dirty="0" smtClean="0"/>
              <a:t>Чистота линий – смысл</a:t>
            </a:r>
            <a:br>
              <a:rPr lang="ru-RU" i="1" dirty="0" smtClean="0"/>
            </a:br>
            <a:r>
              <a:rPr lang="ru-RU" i="1" dirty="0" smtClean="0"/>
              <a:t>Икебана</a:t>
            </a:r>
            <a:br>
              <a:rPr lang="ru-RU" i="1" dirty="0" smtClean="0"/>
            </a:br>
            <a:r>
              <a:rPr lang="ru-RU" i="1" dirty="0" smtClean="0"/>
              <a:t>Умиротворенность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6D19F-1DF6-4DE3-A0A3-11FCDDC3D6E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Море кормило японцев, оно же таило опасность.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удалось обнаружить остатки стены, которая окружала дворец императора </a:t>
            </a:r>
            <a:r>
              <a:rPr lang="ru-RU" dirty="0" err="1" smtClean="0"/>
              <a:t>Камму</a:t>
            </a:r>
            <a:r>
              <a:rPr lang="ru-RU" dirty="0" smtClean="0"/>
              <a:t>, существовавший в эпоху Нара (710-794).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6D19F-1DF6-4DE3-A0A3-11FCDDC3D6E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604 г. в Японии введён китайский календарь. В том же 604 г. провозглашён так называемый "Закон 17 статей". Собственно говоря, этот закон ещё не представлял собой свода действующего законодательства. Скорее, это был весьма авторитетный сборник поучений в добродетели, составленный, по-видимому, учён...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6D19F-1DF6-4DE3-A0A3-11FCDDC3D6E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www.vokrug.tv/pic/news/f/e/3/8/fe3875219f048a99b8d4456c3c3903de.jpe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roma-city.com.ua/shop/published/publicdata/IRAAROMA2/attachments/SC/products_pictures/%D1%81%D0%B0%D0%BA%D1%83%D1%80%D0%B0_enl.jpe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grandwallpapers.net/photo/velikaya-kitaiskaya-stena-800x600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s58.radikal.ru/i160/0811/1b/393d192f8ad0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hyperlink" Target="http://mail.presstr.ru/stock/art4/1139/16908.jpg" TargetMode="External"/><Relationship Id="rId3" Type="http://schemas.openxmlformats.org/officeDocument/2006/relationships/image" Target="../media/image24.jpeg"/><Relationship Id="rId7" Type="http://schemas.openxmlformats.org/officeDocument/2006/relationships/hyperlink" Target="http://photo.sibnet.ru/rub/9170/alb45283/ft1072774/#foto" TargetMode="Externa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hyperlink" Target="http://a14003.rimg.info/icon/181463300046505039ed2be59b10d6b1e3c3ed8a30.jpg" TargetMode="External"/><Relationship Id="rId5" Type="http://schemas.openxmlformats.org/officeDocument/2006/relationships/hyperlink" Target="http://photo.sibnet.ru/rub/9170/alb45283/ft1072768/#foto" TargetMode="External"/><Relationship Id="rId15" Type="http://schemas.openxmlformats.org/officeDocument/2006/relationships/hyperlink" Target="http://s43.radikal.ru/i101/0912/3b/ef3ff4aaae4d.jpg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25.gif"/><Relationship Id="rId9" Type="http://schemas.openxmlformats.org/officeDocument/2006/relationships/hyperlink" Target="http://www.art-room.lomaster.com.ua/wp-content/uploads/Lake-Yamanaka.jpg" TargetMode="External"/><Relationship Id="rId1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051.radikal.ru/1102/21/e3184aa3fd4f.jpg" TargetMode="External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goslotto.ru/viewtopic.php?f=11&amp;t=2182" TargetMode="External"/><Relationship Id="rId13" Type="http://schemas.openxmlformats.org/officeDocument/2006/relationships/hyperlink" Target="http://www.chinago.ru/study-157-1.html" TargetMode="External"/><Relationship Id="rId18" Type="http://schemas.openxmlformats.org/officeDocument/2006/relationships/hyperlink" Target="http://forum.glavred.info/viewtopic.php?p=137812" TargetMode="External"/><Relationship Id="rId3" Type="http://schemas.openxmlformats.org/officeDocument/2006/relationships/hyperlink" Target="http://www.cta62.ru/?mod=pages&amp;id=50" TargetMode="External"/><Relationship Id="rId7" Type="http://schemas.openxmlformats.org/officeDocument/2006/relationships/hyperlink" Target="http://kolyan.net/engine/print.php?newsid=14437" TargetMode="External"/><Relationship Id="rId12" Type="http://schemas.openxmlformats.org/officeDocument/2006/relationships/hyperlink" Target="http://young.rzd.ru/isvp/public/young?STRUCTURE_ID=5043&amp;layer_id=3833&amp;refererLayerId=3832&amp;id=18518" TargetMode="External"/><Relationship Id="rId17" Type="http://schemas.openxmlformats.org/officeDocument/2006/relationships/hyperlink" Target="http://blogs.privet.ru/community/concursu?year=2009&amp;month=03&amp;day=3" TargetMode="External"/><Relationship Id="rId2" Type="http://schemas.openxmlformats.org/officeDocument/2006/relationships/hyperlink" Target="http://www.kuvshinka.net/forum/18-507" TargetMode="External"/><Relationship Id="rId16" Type="http://schemas.openxmlformats.org/officeDocument/2006/relationships/hyperlink" Target="http://orthodoxy.org.ua/aggregator/sources/49?page=1" TargetMode="External"/><Relationship Id="rId20" Type="http://schemas.openxmlformats.org/officeDocument/2006/relationships/hyperlink" Target="http://grigam.narod.ru/kalend/kalen15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nlinecarrentalindia.com/shopping-tours/index.html" TargetMode="External"/><Relationship Id="rId11" Type="http://schemas.openxmlformats.org/officeDocument/2006/relationships/hyperlink" Target="http://images.google.ru/imgres?imgurl" TargetMode="External"/><Relationship Id="rId5" Type="http://schemas.openxmlformats.org/officeDocument/2006/relationships/hyperlink" Target="http://irinka77.livejournal.com/78827.html" TargetMode="External"/><Relationship Id="rId15" Type="http://schemas.openxmlformats.org/officeDocument/2006/relationships/hyperlink" Target="http://swordmaster.org/2008/06/13/kitajj_skvoz_prizmu_vekov_ieroglifov_goroskopov_i_kitajjskojj_steny.html" TargetMode="External"/><Relationship Id="rId10" Type="http://schemas.openxmlformats.org/officeDocument/2006/relationships/hyperlink" Target="http://www.exoticindiaart.com/article/karttikeya/" TargetMode="External"/><Relationship Id="rId19" Type="http://schemas.openxmlformats.org/officeDocument/2006/relationships/hyperlink" Target="http://history.rin.ru/cgi-bin/history.pl?num=1945" TargetMode="External"/><Relationship Id="rId4" Type="http://schemas.openxmlformats.org/officeDocument/2006/relationships/hyperlink" Target="http://www.bsistudy.ru/country/china/" TargetMode="External"/><Relationship Id="rId9" Type="http://schemas.openxmlformats.org/officeDocument/2006/relationships/hyperlink" Target="http://www.distedu.ru/mirror/_hist/lesson-history.narod.ru/map-mid.htm" TargetMode="External"/><Relationship Id="rId14" Type="http://schemas.openxmlformats.org/officeDocument/2006/relationships/hyperlink" Target="http://planetolog.ru/map-history.php?type=12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i043.radikal.ru/0711/97/30eda36a1b31.jpg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osaica.ru/sites/default/files/imagecache/fullsize/575299.jp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exoticindiaart.com/books/the_marwari_community_in_eastern_india_idd276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www.exoticindiaart.com/product/PM22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goa-tut.ru/india_goa/kasti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swordmaster.org/uploads/2008/medievalchinesearmies/02gd0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11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620688"/>
            <a:ext cx="2585864" cy="2585864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2052" name="Picture 4" descr="Картинка 9 из 96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73016"/>
            <a:ext cx="3922532" cy="293638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2054" name="Picture 6" descr="Картинка 59 из 32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3645024"/>
            <a:ext cx="3924697" cy="2938002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2055" name="Picture 7" descr="C:\Users\Администратор\Desktop\0007a.jpg"/>
          <p:cNvPicPr>
            <a:picLocks noChangeAspect="1" noChangeArrowheads="1"/>
          </p:cNvPicPr>
          <p:nvPr/>
        </p:nvPicPr>
        <p:blipFill>
          <a:blip r:embed="rId8" cstate="print"/>
          <a:srcRect l="19634" t="7559" r="27487" b="3436"/>
          <a:stretch>
            <a:fillRect/>
          </a:stretch>
        </p:blipFill>
        <p:spPr bwMode="auto">
          <a:xfrm>
            <a:off x="4788024" y="3645024"/>
            <a:ext cx="1224136" cy="2943452"/>
          </a:xfrm>
          <a:prstGeom prst="rect">
            <a:avLst/>
          </a:prstGeom>
          <a:noFill/>
        </p:spPr>
      </p:pic>
      <p:sp>
        <p:nvSpPr>
          <p:cNvPr id="6" name="Блок-схема: решение 5"/>
          <p:cNvSpPr/>
          <p:nvPr/>
        </p:nvSpPr>
        <p:spPr>
          <a:xfrm>
            <a:off x="8676456" y="6453336"/>
            <a:ext cx="467544" cy="404664"/>
          </a:xfrm>
          <a:prstGeom prst="flowChartDecision">
            <a:avLst/>
          </a:prstGeom>
          <a:solidFill>
            <a:srgbClr val="E32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332656"/>
            <a:ext cx="396044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E329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Япония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E329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Китай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E329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Индия</a:t>
            </a:r>
            <a:endParaRPr lang="ru-RU" sz="4000" b="1" cap="none" spc="0" dirty="0">
              <a:ln w="11430"/>
              <a:solidFill>
                <a:srgbClr val="E329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6 из 6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362" r="2362"/>
          <a:stretch>
            <a:fillRect/>
          </a:stretch>
        </p:blipFill>
        <p:spPr bwMode="auto">
          <a:xfrm>
            <a:off x="2699792" y="1916832"/>
            <a:ext cx="6204487" cy="4715619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123728" y="188640"/>
            <a:ext cx="68407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E329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Император считался сыном Неба.</a:t>
            </a:r>
            <a:endParaRPr lang="ru-RU" sz="4400" b="1" cap="none" spc="0" dirty="0">
              <a:ln w="11430"/>
              <a:solidFill>
                <a:srgbClr val="E329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068960"/>
            <a:ext cx="2335896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E32993"/>
                </a:solidFill>
              </a:rPr>
              <a:t>Китайское </a:t>
            </a:r>
          </a:p>
          <a:p>
            <a:r>
              <a:rPr lang="ru-RU" sz="2000" b="1" dirty="0" smtClean="0">
                <a:solidFill>
                  <a:srgbClr val="E32993"/>
                </a:solidFill>
              </a:rPr>
              <a:t>общество</a:t>
            </a:r>
          </a:p>
          <a:p>
            <a:r>
              <a:rPr lang="ru-RU" sz="2000" b="1" dirty="0" smtClean="0">
                <a:solidFill>
                  <a:srgbClr val="E32993"/>
                </a:solidFill>
              </a:rPr>
              <a:t>характеризовалось</a:t>
            </a:r>
          </a:p>
          <a:p>
            <a:r>
              <a:rPr lang="ru-RU" sz="2000" b="1" dirty="0" smtClean="0">
                <a:solidFill>
                  <a:srgbClr val="E32993"/>
                </a:solidFill>
              </a:rPr>
              <a:t>строгой </a:t>
            </a:r>
          </a:p>
          <a:p>
            <a:r>
              <a:rPr lang="ru-RU" sz="2000" b="1" dirty="0" smtClean="0">
                <a:solidFill>
                  <a:srgbClr val="E32993"/>
                </a:solidFill>
              </a:rPr>
              <a:t>иерархией.</a:t>
            </a:r>
          </a:p>
          <a:p>
            <a:r>
              <a:rPr lang="ru-RU" sz="2000" b="1" dirty="0" smtClean="0">
                <a:solidFill>
                  <a:srgbClr val="E32993"/>
                </a:solidFill>
              </a:rPr>
              <a:t>Вся полнота власти</a:t>
            </a:r>
          </a:p>
          <a:p>
            <a:r>
              <a:rPr lang="ru-RU" sz="2000" b="1" dirty="0" smtClean="0">
                <a:solidFill>
                  <a:srgbClr val="E32993"/>
                </a:solidFill>
              </a:rPr>
              <a:t>была в руках </a:t>
            </a:r>
          </a:p>
          <a:p>
            <a:r>
              <a:rPr lang="ru-RU" sz="2000" b="1" dirty="0" smtClean="0">
                <a:solidFill>
                  <a:srgbClr val="E32993"/>
                </a:solidFill>
              </a:rPr>
              <a:t>императора.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http://im8-tub.yandex.net/i?id=345746545-1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696094" cy="3877022"/>
          </a:xfrm>
          <a:prstGeom prst="rect">
            <a:avLst/>
          </a:prstGeom>
          <a:noFill/>
        </p:spPr>
      </p:pic>
      <p:pic>
        <p:nvPicPr>
          <p:cNvPr id="23554" name="Picture 2" descr="Япония во времена коммодора Перри, 1853"/>
          <p:cNvPicPr>
            <a:picLocks noChangeAspect="1" noChangeArrowheads="1"/>
          </p:cNvPicPr>
          <p:nvPr/>
        </p:nvPicPr>
        <p:blipFill>
          <a:blip r:embed="rId4" cstate="print"/>
          <a:srcRect t="4218" b="11811"/>
          <a:stretch>
            <a:fillRect/>
          </a:stretch>
        </p:blipFill>
        <p:spPr bwMode="auto">
          <a:xfrm>
            <a:off x="323527" y="2996952"/>
            <a:ext cx="4311717" cy="3528392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361554" y="188640"/>
            <a:ext cx="624289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E329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Страна восходящего солнца.</a:t>
            </a:r>
            <a:endParaRPr lang="ru-RU" sz="4800" b="1" cap="none" spc="0" dirty="0">
              <a:ln w="11430"/>
              <a:solidFill>
                <a:srgbClr val="E329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 descr="014_Umegawa in Sagami province">
            <a:hlinkClick r:id="rId5" tooltip="Следущее фото »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412776"/>
            <a:ext cx="4019410" cy="2664296"/>
          </a:xfrm>
          <a:prstGeom prst="rect">
            <a:avLst/>
          </a:prstGeom>
          <a:noFill/>
        </p:spPr>
      </p:pic>
      <p:pic>
        <p:nvPicPr>
          <p:cNvPr id="2054" name="Picture 6" descr="017_Lake Suwa in the Shinano province">
            <a:hlinkClick r:id="rId7" tooltip="Следущее фото »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1556792"/>
            <a:ext cx="4002160" cy="2664296"/>
          </a:xfrm>
          <a:prstGeom prst="rect">
            <a:avLst/>
          </a:prstGeom>
          <a:noFill/>
        </p:spPr>
      </p:pic>
      <p:pic>
        <p:nvPicPr>
          <p:cNvPr id="2064" name="Picture 16" descr="Картинка 73 из 3560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1700808"/>
            <a:ext cx="5076825" cy="3381375"/>
          </a:xfrm>
          <a:prstGeom prst="rect">
            <a:avLst/>
          </a:prstGeom>
          <a:noFill/>
        </p:spPr>
      </p:pic>
      <p:sp>
        <p:nvSpPr>
          <p:cNvPr id="12" name="Блок-схема: решение 11"/>
          <p:cNvSpPr/>
          <p:nvPr/>
        </p:nvSpPr>
        <p:spPr>
          <a:xfrm>
            <a:off x="8676456" y="6453336"/>
            <a:ext cx="467544" cy="404664"/>
          </a:xfrm>
          <a:prstGeom prst="flowChartDecision">
            <a:avLst/>
          </a:prstGeom>
          <a:solidFill>
            <a:srgbClr val="E32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0" name="Picture 12" descr="Картинка 2 из 3560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9912" y="2852936"/>
            <a:ext cx="1952625" cy="3810000"/>
          </a:xfrm>
          <a:prstGeom prst="rect">
            <a:avLst/>
          </a:prstGeom>
          <a:noFill/>
        </p:spPr>
      </p:pic>
      <p:pic>
        <p:nvPicPr>
          <p:cNvPr id="2062" name="Picture 14" descr="Картинка 51 из 3560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40152" y="2780928"/>
            <a:ext cx="2647950" cy="3810000"/>
          </a:xfrm>
          <a:prstGeom prst="rect">
            <a:avLst/>
          </a:prstGeom>
          <a:noFill/>
        </p:spPr>
      </p:pic>
      <p:pic>
        <p:nvPicPr>
          <p:cNvPr id="2068" name="Picture 20" descr="Картинка 17 из 2638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1520" y="3212976"/>
            <a:ext cx="3375015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2 из 2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836712"/>
            <a:ext cx="8318755" cy="5727923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0"/>
            <a:ext cx="82809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E329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IV – VII</a:t>
            </a:r>
            <a:r>
              <a:rPr lang="ru-RU" sz="4000" b="1" cap="none" spc="0" dirty="0" smtClean="0">
                <a:ln w="11430"/>
                <a:solidFill>
                  <a:srgbClr val="E329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вв. – период формирования государства в Японии.</a:t>
            </a:r>
            <a:r>
              <a:rPr lang="en-US" sz="4000" b="1" cap="none" spc="0" dirty="0" smtClean="0">
                <a:ln w="11430"/>
                <a:solidFill>
                  <a:srgbClr val="E329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cap="none" spc="0" dirty="0">
              <a:ln w="11430"/>
              <a:solidFill>
                <a:srgbClr val="E329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649" name="Picture 1" descr="C:\Users\Администратор\Desktop\imagesCAFVXWR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268760"/>
            <a:ext cx="2967211" cy="4458924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27650" name="Picture 2" descr="C:\Users\Администратор\Desktop\imagesCASAVL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132856"/>
            <a:ext cx="2631554" cy="4183875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27652" name="Picture 4" descr="http://img.liveinternet.ru/images/attach/3/15758/15758352_2.jpg"/>
          <p:cNvPicPr>
            <a:picLocks noChangeAspect="1" noChangeArrowheads="1"/>
          </p:cNvPicPr>
          <p:nvPr/>
        </p:nvPicPr>
        <p:blipFill>
          <a:blip r:embed="rId7" cstate="print"/>
          <a:srcRect l="10902" r="15748"/>
          <a:stretch>
            <a:fillRect/>
          </a:stretch>
        </p:blipFill>
        <p:spPr bwMode="auto">
          <a:xfrm>
            <a:off x="683568" y="2708920"/>
            <a:ext cx="2899937" cy="3953644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940152" y="4869159"/>
            <a:ext cx="32038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329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император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E3299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5602014"/>
            <a:ext cx="23042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329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дайме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E3299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9" y="5923146"/>
            <a:ext cx="30243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329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самураи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E3299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8676456" y="6453336"/>
            <a:ext cx="467544" cy="404664"/>
          </a:xfrm>
          <a:prstGeom prst="flowChartDecision">
            <a:avLst/>
          </a:prstGeom>
          <a:solidFill>
            <a:srgbClr val="E32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8" name="Picture 16" descr="http://im7-tub.yandex.net/i?id=291118901-0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221088"/>
            <a:ext cx="3261095" cy="2434953"/>
          </a:xfrm>
          <a:prstGeom prst="rect">
            <a:avLst/>
          </a:prstGeom>
          <a:noFill/>
        </p:spPr>
      </p:pic>
      <p:pic>
        <p:nvPicPr>
          <p:cNvPr id="28674" name="Picture 2" descr="http://im4-tub.yandex.net/i?id=74177173-33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32656"/>
            <a:ext cx="1679808" cy="1369690"/>
          </a:xfrm>
          <a:prstGeom prst="rect">
            <a:avLst/>
          </a:prstGeom>
          <a:noFill/>
        </p:spPr>
      </p:pic>
      <p:pic>
        <p:nvPicPr>
          <p:cNvPr id="28676" name="Picture 4" descr="http://im0-tub.yandex.net/i?id=103815736-06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204864"/>
            <a:ext cx="1428750" cy="1076326"/>
          </a:xfrm>
          <a:prstGeom prst="rect">
            <a:avLst/>
          </a:prstGeom>
          <a:noFill/>
        </p:spPr>
      </p:pic>
      <p:pic>
        <p:nvPicPr>
          <p:cNvPr id="28678" name="Picture 6" descr="http://im6-tub.yandex.net/i?id=106146861-67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7108" y="188641"/>
            <a:ext cx="1131625" cy="2232248"/>
          </a:xfrm>
          <a:prstGeom prst="rect">
            <a:avLst/>
          </a:prstGeom>
          <a:noFill/>
        </p:spPr>
      </p:pic>
      <p:pic>
        <p:nvPicPr>
          <p:cNvPr id="28682" name="Picture 10" descr="http://im5-tub.yandex.net/i?id=305975672-65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2780928"/>
            <a:ext cx="2343666" cy="3024336"/>
          </a:xfrm>
          <a:prstGeom prst="rect">
            <a:avLst/>
          </a:prstGeom>
          <a:noFill/>
        </p:spPr>
      </p:pic>
      <p:pic>
        <p:nvPicPr>
          <p:cNvPr id="28684" name="Picture 12" descr="http://im3-tub.yandex.net/i?id=91122491-03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260648"/>
            <a:ext cx="1872208" cy="2472729"/>
          </a:xfrm>
          <a:prstGeom prst="rect">
            <a:avLst/>
          </a:prstGeom>
          <a:noFill/>
        </p:spPr>
      </p:pic>
      <p:pic>
        <p:nvPicPr>
          <p:cNvPr id="28686" name="Picture 14" descr="http://grigam.narod.ru/kalend/izo34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3212976"/>
            <a:ext cx="2695575" cy="2695576"/>
          </a:xfrm>
          <a:prstGeom prst="rect">
            <a:avLst/>
          </a:prstGeom>
          <a:noFill/>
        </p:spPr>
      </p:pic>
      <p:sp>
        <p:nvSpPr>
          <p:cNvPr id="9" name="Блок-схема: решение 8"/>
          <p:cNvSpPr/>
          <p:nvPr/>
        </p:nvSpPr>
        <p:spPr>
          <a:xfrm>
            <a:off x="8676456" y="6453336"/>
            <a:ext cx="467544" cy="404664"/>
          </a:xfrm>
          <a:prstGeom prst="flowChartDecision">
            <a:avLst/>
          </a:prstGeom>
          <a:solidFill>
            <a:srgbClr val="E32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ьная выноска 9"/>
          <p:cNvSpPr/>
          <p:nvPr/>
        </p:nvSpPr>
        <p:spPr>
          <a:xfrm>
            <a:off x="467544" y="404664"/>
            <a:ext cx="4680520" cy="2844896"/>
          </a:xfrm>
          <a:prstGeom prst="wedgeEllipseCallout">
            <a:avLst>
              <a:gd name="adj1" fmla="val 32567"/>
              <a:gd name="adj2" fmla="val 11692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E32993"/>
                </a:solidFill>
              </a:rPr>
              <a:t>Что заимствовала Япония у Китая?</a:t>
            </a:r>
          </a:p>
          <a:p>
            <a:pPr algn="ctr"/>
            <a:r>
              <a:rPr lang="ru-RU" sz="3200" b="1" dirty="0" smtClean="0">
                <a:solidFill>
                  <a:srgbClr val="E32993"/>
                </a:solidFill>
              </a:rPr>
              <a:t>Почему именно у Китая? </a:t>
            </a:r>
            <a:endParaRPr lang="ru-RU" sz="3200" b="1" dirty="0">
              <a:solidFill>
                <a:srgbClr val="E32993"/>
              </a:solidFill>
            </a:endParaRPr>
          </a:p>
        </p:txBody>
      </p:sp>
      <p:pic>
        <p:nvPicPr>
          <p:cNvPr id="28689" name="Picture 17" descr="C:\Users\Администратор\Desktop\Japan_topo_en.jpg"/>
          <p:cNvPicPr>
            <a:picLocks noChangeAspect="1" noChangeArrowheads="1"/>
          </p:cNvPicPr>
          <p:nvPr/>
        </p:nvPicPr>
        <p:blipFill>
          <a:blip r:embed="rId10" cstate="print"/>
          <a:srcRect l="2531" t="7096" r="2531" b="2365"/>
          <a:stretch>
            <a:fillRect/>
          </a:stretch>
        </p:blipFill>
        <p:spPr bwMode="auto">
          <a:xfrm>
            <a:off x="5076056" y="260648"/>
            <a:ext cx="3794229" cy="3871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3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0648"/>
            <a:ext cx="7452319" cy="11449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http://www.kuvshinka.net/forum/18-507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http://www.cta62.ru/?mod=pages&amp;id=50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http://www.bsistudy.ru/country/china/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http://irinka77.livejournal.com/78827.html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http://www.onlinecarrentalindia.com/shopping-tours/index.html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http://kolyan.net/engine/print.php?newsid=14437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http://goslotto.ru/viewtopic.php?f=11&amp;t=2182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http://www.distedu.ru/mirror/_hist/lesson-history.narod.ru/map-mid.htm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http://www.exoticindiaart.com/article/karttikeya/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http://images.google.ru/imgres?imgurl</a:t>
            </a:r>
            <a:r>
              <a:rPr lang="en-US" dirty="0" smtClean="0"/>
              <a:t>=</a:t>
            </a:r>
            <a:endParaRPr lang="ru-RU" dirty="0" smtClean="0"/>
          </a:p>
          <a:p>
            <a:r>
              <a:rPr lang="en-US" dirty="0" smtClean="0">
                <a:hlinkClick r:id="rId12"/>
              </a:rPr>
              <a:t>http://young.rzd.ru/isvp/public/young?STRUCTURE_ID=5043&amp;layer_id=3833&amp;refererLayerId=3832&amp;id=18518</a:t>
            </a:r>
            <a:endParaRPr lang="ru-RU" dirty="0" smtClean="0"/>
          </a:p>
          <a:p>
            <a:r>
              <a:rPr lang="en-US" dirty="0" smtClean="0">
                <a:hlinkClick r:id="rId13"/>
              </a:rPr>
              <a:t>http://www.chinago.ru/study-157-1.html</a:t>
            </a:r>
            <a:endParaRPr lang="ru-RU" dirty="0" smtClean="0"/>
          </a:p>
          <a:p>
            <a:r>
              <a:rPr lang="en-US" dirty="0" smtClean="0">
                <a:hlinkClick r:id="rId14"/>
              </a:rPr>
              <a:t>http://planetolog.ru/map-history.php?type=124</a:t>
            </a:r>
            <a:r>
              <a:rPr lang="ru-RU" dirty="0" smtClean="0"/>
              <a:t> карты</a:t>
            </a:r>
          </a:p>
          <a:p>
            <a:r>
              <a:rPr lang="en-US" dirty="0" smtClean="0">
                <a:hlinkClick r:id="rId15"/>
              </a:rPr>
              <a:t>http://</a:t>
            </a:r>
            <a:r>
              <a:rPr lang="en-US" dirty="0" smtClean="0">
                <a:hlinkClick r:id="rId15"/>
              </a:rPr>
              <a:t>swordmaster.org/2008/06/13/kitajj_skvoz_prizmu_vekov_ieroglifov_goroskopov_i_kitajjskojj_steny.html</a:t>
            </a:r>
            <a:endParaRPr lang="ru-RU" dirty="0" smtClean="0"/>
          </a:p>
          <a:p>
            <a:r>
              <a:rPr lang="en-US" dirty="0" smtClean="0">
                <a:hlinkClick r:id="rId16"/>
              </a:rPr>
              <a:t>http://</a:t>
            </a:r>
            <a:r>
              <a:rPr lang="en-US" dirty="0" smtClean="0">
                <a:hlinkClick r:id="rId16"/>
              </a:rPr>
              <a:t>orthodoxy.org.ua/aggregator/sources/49?page=1</a:t>
            </a:r>
            <a:endParaRPr lang="ru-RU" dirty="0" smtClean="0"/>
          </a:p>
          <a:p>
            <a:r>
              <a:rPr lang="en-US" dirty="0" smtClean="0">
                <a:hlinkClick r:id="rId17"/>
              </a:rPr>
              <a:t>http://</a:t>
            </a:r>
            <a:r>
              <a:rPr lang="en-US" dirty="0" smtClean="0">
                <a:hlinkClick r:id="rId17"/>
              </a:rPr>
              <a:t>blogs.privet.ru/community/concursu?year=2009&amp;month=03&amp;day=3</a:t>
            </a:r>
            <a:endParaRPr lang="ru-RU" dirty="0" smtClean="0"/>
          </a:p>
          <a:p>
            <a:r>
              <a:rPr lang="en-US" dirty="0" smtClean="0">
                <a:hlinkClick r:id="rId18"/>
              </a:rPr>
              <a:t>http://</a:t>
            </a:r>
            <a:r>
              <a:rPr lang="en-US" dirty="0" smtClean="0">
                <a:hlinkClick r:id="rId18"/>
              </a:rPr>
              <a:t>forum.glavred.info/viewtopic.php?p=137812</a:t>
            </a:r>
            <a:endParaRPr lang="ru-RU" dirty="0" smtClean="0"/>
          </a:p>
          <a:p>
            <a:r>
              <a:rPr lang="en-US" dirty="0" smtClean="0">
                <a:hlinkClick r:id="rId19"/>
              </a:rPr>
              <a:t>http://</a:t>
            </a:r>
            <a:r>
              <a:rPr lang="en-US" dirty="0" smtClean="0">
                <a:hlinkClick r:id="rId19"/>
              </a:rPr>
              <a:t>history.rin.ru/cgi-bin/history.pl?num=1945</a:t>
            </a:r>
            <a:r>
              <a:rPr lang="ru-RU" dirty="0" smtClean="0"/>
              <a:t> средневековая Япония</a:t>
            </a:r>
          </a:p>
          <a:p>
            <a:r>
              <a:rPr lang="en-US" dirty="0" smtClean="0">
                <a:hlinkClick r:id="rId20"/>
              </a:rPr>
              <a:t>http://</a:t>
            </a:r>
            <a:r>
              <a:rPr lang="en-US" dirty="0" smtClean="0">
                <a:hlinkClick r:id="rId20"/>
              </a:rPr>
              <a:t>grigam.narod.ru/kalend/kalen15.htm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Картинка 5 из 95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57524"/>
            <a:ext cx="3114675" cy="380047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6" name="Picture 2" descr="http://kuvshinka.3dn.ru/_fr/5/6956360.jpg"/>
          <p:cNvPicPr>
            <a:picLocks noChangeAspect="1" noChangeArrowheads="1"/>
          </p:cNvPicPr>
          <p:nvPr/>
        </p:nvPicPr>
        <p:blipFill>
          <a:blip r:embed="rId5" cstate="print"/>
          <a:srcRect r="34961" b="7589"/>
          <a:stretch>
            <a:fillRect/>
          </a:stretch>
        </p:blipFill>
        <p:spPr bwMode="auto">
          <a:xfrm>
            <a:off x="3275856" y="3789040"/>
            <a:ext cx="2527555" cy="2763331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361554" y="188640"/>
            <a:ext cx="65309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E329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Индия – страна сказочных богатств.</a:t>
            </a:r>
            <a:endParaRPr lang="ru-RU" sz="5400" b="1" cap="none" spc="0" dirty="0">
              <a:ln w="11430"/>
              <a:solidFill>
                <a:srgbClr val="E329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Картинка 192 из 636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1628800"/>
            <a:ext cx="2768066" cy="2179964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1030" name="Picture 6" descr="http://im0-tub.yandex.net/i?id=129109599-58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4149080"/>
            <a:ext cx="2909692" cy="2300462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9" name="Picture 10" descr="http://im3-tub.yandex.net/i?id=61204173-65-7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1628800"/>
            <a:ext cx="2520280" cy="1944216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554" y="188640"/>
            <a:ext cx="6098877" cy="164166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E329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Общественный строй Индии.</a:t>
            </a:r>
            <a:endParaRPr lang="ru-RU" sz="4800" b="1" cap="none" spc="0" dirty="0">
              <a:ln w="11430"/>
              <a:solidFill>
                <a:srgbClr val="E329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7" y="2780928"/>
            <a:ext cx="2520279" cy="3662541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32993"/>
                </a:solidFill>
              </a:rPr>
              <a:t>        В </a:t>
            </a:r>
            <a:r>
              <a:rPr lang="en-US" sz="2800" b="1" dirty="0" smtClean="0">
                <a:solidFill>
                  <a:srgbClr val="E32993"/>
                </a:solidFill>
              </a:rPr>
              <a:t>V – VI </a:t>
            </a:r>
            <a:r>
              <a:rPr lang="ru-RU" sz="2000" b="1" dirty="0" smtClean="0">
                <a:solidFill>
                  <a:srgbClr val="E32993"/>
                </a:solidFill>
              </a:rPr>
              <a:t>вв.  кочевники</a:t>
            </a:r>
          </a:p>
          <a:p>
            <a:r>
              <a:rPr lang="ru-RU" sz="2000" b="1" dirty="0" smtClean="0">
                <a:solidFill>
                  <a:srgbClr val="E32993"/>
                </a:solidFill>
              </a:rPr>
              <a:t>разрушили державу</a:t>
            </a:r>
          </a:p>
          <a:p>
            <a:r>
              <a:rPr lang="ru-RU" sz="2000" b="1" dirty="0" err="1" smtClean="0">
                <a:solidFill>
                  <a:srgbClr val="E32993"/>
                </a:solidFill>
              </a:rPr>
              <a:t>Гуптов</a:t>
            </a:r>
            <a:r>
              <a:rPr lang="ru-RU" sz="2000" b="1" dirty="0" smtClean="0">
                <a:solidFill>
                  <a:srgbClr val="E32993"/>
                </a:solidFill>
              </a:rPr>
              <a:t>.</a:t>
            </a:r>
          </a:p>
          <a:p>
            <a:endParaRPr lang="ru-RU" sz="2000" b="1" dirty="0" smtClean="0">
              <a:solidFill>
                <a:srgbClr val="E32993"/>
              </a:solidFill>
            </a:endParaRPr>
          </a:p>
          <a:p>
            <a:r>
              <a:rPr lang="ru-RU" sz="2000" b="1" dirty="0" smtClean="0">
                <a:solidFill>
                  <a:srgbClr val="E32993"/>
                </a:solidFill>
              </a:rPr>
              <a:t>       Индия долго    оставалась</a:t>
            </a:r>
          </a:p>
          <a:p>
            <a:r>
              <a:rPr lang="ru-RU" sz="2000" b="1" dirty="0" smtClean="0">
                <a:solidFill>
                  <a:srgbClr val="E32993"/>
                </a:solidFill>
              </a:rPr>
              <a:t>раздробленной.</a:t>
            </a:r>
          </a:p>
          <a:p>
            <a:r>
              <a:rPr lang="ru-RU" sz="2000" b="1" dirty="0" smtClean="0">
                <a:solidFill>
                  <a:srgbClr val="E32993"/>
                </a:solidFill>
              </a:rPr>
              <a:t>Правители – </a:t>
            </a:r>
            <a:r>
              <a:rPr lang="ru-RU" sz="2400" b="1" u="sng" dirty="0" smtClean="0">
                <a:solidFill>
                  <a:srgbClr val="E32993"/>
                </a:solidFill>
              </a:rPr>
              <a:t>раджи</a:t>
            </a:r>
            <a:r>
              <a:rPr lang="ru-RU" sz="2000" b="1" dirty="0" smtClean="0">
                <a:solidFill>
                  <a:srgbClr val="E32993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E32993"/>
                </a:solidFill>
              </a:rPr>
              <a:t>боролись друг с другом.</a:t>
            </a:r>
            <a:endParaRPr lang="ru-RU" sz="2000" b="1" dirty="0">
              <a:solidFill>
                <a:srgbClr val="E32993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347864" y="1700808"/>
            <a:ext cx="5256584" cy="288032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E32993"/>
                </a:solidFill>
              </a:rPr>
              <a:t>Особенности индийской общины: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srgbClr val="E32993"/>
                </a:solidFill>
              </a:rPr>
              <a:t>Объединяла жителей целых областей;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srgbClr val="E32993"/>
                </a:solidFill>
              </a:rPr>
              <a:t>- община все внутренние дела включая самооборону решала самостоятельно;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srgbClr val="E32993"/>
                </a:solidFill>
              </a:rPr>
              <a:t>- отношения с властью ограничивались уплатой налогов.</a:t>
            </a:r>
            <a:endParaRPr lang="ru-RU" sz="2000" b="1" dirty="0">
              <a:solidFill>
                <a:srgbClr val="E32993"/>
              </a:solidFill>
            </a:endParaRPr>
          </a:p>
        </p:txBody>
      </p:sp>
      <p:pic>
        <p:nvPicPr>
          <p:cNvPr id="19458" name="Picture 2" descr="Картинка 56 из 59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4589" t="42949"/>
          <a:stretch>
            <a:fillRect/>
          </a:stretch>
        </p:blipFill>
        <p:spPr bwMode="auto">
          <a:xfrm>
            <a:off x="3851920" y="4365104"/>
            <a:ext cx="1120280" cy="2173623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19462" name="Picture 6" descr="Baby Karttikeya with His Six Mothers Out to Feed Hi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7559" t="11269" r="6978" b="11269"/>
          <a:stretch>
            <a:fillRect/>
          </a:stretch>
        </p:blipFill>
        <p:spPr bwMode="auto">
          <a:xfrm>
            <a:off x="5364088" y="4293096"/>
            <a:ext cx="2952328" cy="2363817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24 из 185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8032" t="5332" r="3606" b="10665"/>
          <a:stretch>
            <a:fillRect/>
          </a:stretch>
        </p:blipFill>
        <p:spPr bwMode="auto">
          <a:xfrm>
            <a:off x="0" y="2501951"/>
            <a:ext cx="3978242" cy="35458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95736" y="188640"/>
            <a:ext cx="6552727" cy="156568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>
                <a:gd name="adj" fmla="val 3311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E329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Кастовый строй в Индии.</a:t>
            </a:r>
            <a:endParaRPr lang="ru-RU" sz="5400" b="1" cap="none" spc="0" dirty="0">
              <a:ln w="11430"/>
              <a:solidFill>
                <a:srgbClr val="E329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авая круглая скобка 3"/>
          <p:cNvSpPr/>
          <p:nvPr/>
        </p:nvSpPr>
        <p:spPr>
          <a:xfrm>
            <a:off x="3131840" y="2708920"/>
            <a:ext cx="720080" cy="3456384"/>
          </a:xfrm>
          <a:prstGeom prst="rightBracke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6309320"/>
            <a:ext cx="4060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Неприкасаемые – вне этого деления.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5" y="2276873"/>
            <a:ext cx="792089" cy="43913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E329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варны</a:t>
            </a:r>
            <a:endParaRPr lang="ru-RU" sz="5400" b="1" cap="none" spc="0" dirty="0">
              <a:ln w="11430"/>
              <a:solidFill>
                <a:srgbClr val="E329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788024" y="4149080"/>
            <a:ext cx="978408" cy="4846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2276873"/>
            <a:ext cx="72008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E329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касты</a:t>
            </a:r>
            <a:endParaRPr lang="ru-RU" sz="5400" b="1" cap="none" spc="0" dirty="0">
              <a:ln w="11430"/>
              <a:solidFill>
                <a:srgbClr val="E329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2852936"/>
            <a:ext cx="2376264" cy="3046988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Группы людей,</a:t>
            </a:r>
          </a:p>
          <a:p>
            <a:r>
              <a:rPr lang="ru-RU" sz="2400" b="1" dirty="0" smtClean="0"/>
              <a:t>занимающиеся одним</a:t>
            </a:r>
          </a:p>
          <a:p>
            <a:r>
              <a:rPr lang="ru-RU" sz="2400" b="1" dirty="0" smtClean="0"/>
              <a:t> видом деятельности</a:t>
            </a:r>
          </a:p>
          <a:p>
            <a:r>
              <a:rPr lang="ru-RU" sz="2400" b="1" dirty="0" smtClean="0"/>
              <a:t>и отделявшие себя от</a:t>
            </a:r>
          </a:p>
          <a:p>
            <a:r>
              <a:rPr lang="ru-RU" sz="2400" b="1" dirty="0" smtClean="0"/>
              <a:t>других людей.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1554" y="260648"/>
            <a:ext cx="645891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E329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XIII </a:t>
            </a:r>
            <a:r>
              <a:rPr lang="ru-RU" sz="4400" b="1" cap="none" spc="0" dirty="0" smtClean="0">
                <a:ln w="11430"/>
                <a:solidFill>
                  <a:srgbClr val="E329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в. Арабы захватили север Индии.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E329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Делийский султанат.</a:t>
            </a:r>
            <a:endParaRPr lang="ru-RU" sz="4400" b="1" cap="none" spc="0" dirty="0">
              <a:ln w="11430"/>
              <a:solidFill>
                <a:srgbClr val="E329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068960"/>
            <a:ext cx="2869696" cy="830997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E32993"/>
                </a:solidFill>
              </a:rPr>
              <a:t>XIV</a:t>
            </a:r>
            <a:r>
              <a:rPr lang="ru-RU" sz="2400" b="1" dirty="0" smtClean="0">
                <a:solidFill>
                  <a:srgbClr val="E32993"/>
                </a:solidFill>
              </a:rPr>
              <a:t> век – разорение</a:t>
            </a:r>
          </a:p>
          <a:p>
            <a:r>
              <a:rPr lang="ru-RU" sz="2400" b="1" dirty="0" smtClean="0">
                <a:solidFill>
                  <a:srgbClr val="E32993"/>
                </a:solidFill>
              </a:rPr>
              <a:t>Дели Тимуром.</a:t>
            </a:r>
            <a:endParaRPr lang="ru-RU" sz="2400" b="1" dirty="0">
              <a:solidFill>
                <a:srgbClr val="E32993"/>
              </a:solidFill>
            </a:endParaRPr>
          </a:p>
        </p:txBody>
      </p:sp>
      <p:pic>
        <p:nvPicPr>
          <p:cNvPr id="1026" name="Picture 2" descr="http://s003.radikal.ru/i203/1103/eb/055f394bb2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564904"/>
            <a:ext cx="3810000" cy="4067176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1028" name="Picture 4" descr="http://im6-tub.yandex.net/i?id=16569666-07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149080"/>
            <a:ext cx="1944216" cy="2494468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0"/>
            <a:ext cx="67687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E329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Поднебесная империя.</a:t>
            </a:r>
            <a:endParaRPr lang="ru-RU" sz="4800" b="1" cap="none" spc="0" dirty="0">
              <a:ln w="11430"/>
              <a:solidFill>
                <a:srgbClr val="E329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0" name="Picture 2" descr="http://www.chinago.ru/images/referats/157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5153025" cy="2771776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4" name="Picture 4" descr="Китай во времена династии Сун"/>
          <p:cNvPicPr>
            <a:picLocks noChangeAspect="1" noChangeArrowheads="1"/>
          </p:cNvPicPr>
          <p:nvPr/>
        </p:nvPicPr>
        <p:blipFill>
          <a:blip r:embed="rId3" cstate="print"/>
          <a:srcRect r="49112" b="2602"/>
          <a:stretch>
            <a:fillRect/>
          </a:stretch>
        </p:blipFill>
        <p:spPr bwMode="auto">
          <a:xfrm>
            <a:off x="5940152" y="920949"/>
            <a:ext cx="2823714" cy="5767313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23728" y="1052736"/>
            <a:ext cx="3456384" cy="2246769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32993"/>
                </a:solidFill>
              </a:rPr>
              <a:t>Новое объединение страны </a:t>
            </a:r>
          </a:p>
          <a:p>
            <a:r>
              <a:rPr lang="ru-RU" sz="2000" b="1" dirty="0" smtClean="0">
                <a:solidFill>
                  <a:srgbClr val="E32993"/>
                </a:solidFill>
              </a:rPr>
              <a:t>произошло в </a:t>
            </a:r>
            <a:r>
              <a:rPr lang="en-US" sz="2000" b="1" dirty="0" smtClean="0">
                <a:solidFill>
                  <a:srgbClr val="E32993"/>
                </a:solidFill>
              </a:rPr>
              <a:t>VI</a:t>
            </a:r>
            <a:r>
              <a:rPr lang="ru-RU" sz="2000" b="1" dirty="0" smtClean="0">
                <a:solidFill>
                  <a:srgbClr val="E32993"/>
                </a:solidFill>
              </a:rPr>
              <a:t> веке.</a:t>
            </a:r>
          </a:p>
          <a:p>
            <a:r>
              <a:rPr lang="ru-RU" sz="2000" b="1" dirty="0" smtClean="0">
                <a:solidFill>
                  <a:srgbClr val="E32993"/>
                </a:solidFill>
              </a:rPr>
              <a:t>618 – 907 гг. династия Тан –</a:t>
            </a:r>
          </a:p>
          <a:p>
            <a:r>
              <a:rPr lang="ru-RU" sz="2000" b="1" dirty="0" smtClean="0">
                <a:solidFill>
                  <a:srgbClr val="E32993"/>
                </a:solidFill>
              </a:rPr>
              <a:t>Развитие торговли (Великий</a:t>
            </a:r>
          </a:p>
          <a:p>
            <a:r>
              <a:rPr lang="ru-RU" sz="2000" b="1" dirty="0" smtClean="0">
                <a:solidFill>
                  <a:srgbClr val="E32993"/>
                </a:solidFill>
              </a:rPr>
              <a:t>Шелковый путь) и расширение </a:t>
            </a:r>
          </a:p>
          <a:p>
            <a:r>
              <a:rPr lang="ru-RU" sz="2000" b="1" dirty="0" smtClean="0">
                <a:solidFill>
                  <a:srgbClr val="E32993"/>
                </a:solidFill>
              </a:rPr>
              <a:t>территории на Запад.</a:t>
            </a:r>
            <a:endParaRPr lang="ru-RU" sz="2000" b="1" dirty="0">
              <a:solidFill>
                <a:srgbClr val="E32993"/>
              </a:solidFill>
            </a:endParaRPr>
          </a:p>
        </p:txBody>
      </p:sp>
      <p:pic>
        <p:nvPicPr>
          <p:cNvPr id="22532" name="Picture 4" descr="http://www.ukrmap.kiev.ua/program2010/wh7/wh7_28-29_files/image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8680"/>
            <a:ext cx="8815946" cy="5899002"/>
          </a:xfrm>
          <a:prstGeom prst="rect">
            <a:avLst/>
          </a:prstGeom>
          <a:noFill/>
        </p:spPr>
      </p:pic>
      <p:sp>
        <p:nvSpPr>
          <p:cNvPr id="7" name="Блок-схема: решение 6"/>
          <p:cNvSpPr/>
          <p:nvPr/>
        </p:nvSpPr>
        <p:spPr>
          <a:xfrm>
            <a:off x="8676456" y="6453336"/>
            <a:ext cx="467544" cy="404664"/>
          </a:xfrm>
          <a:prstGeom prst="flowChartDecision">
            <a:avLst/>
          </a:prstGeom>
          <a:solidFill>
            <a:srgbClr val="E32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4" name="Picture 6" descr="http://upload.wikimedia.org/wikipedia/commons/e/ed/Transasia_trade_routes_1stC_CE_gr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420888"/>
            <a:ext cx="6174110" cy="3914776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61554" y="188640"/>
            <a:ext cx="6314902" cy="15841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E329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Восстание Хуан </a:t>
            </a:r>
            <a:r>
              <a:rPr lang="ru-RU" sz="5400" b="1" cap="none" spc="0" dirty="0" err="1" smtClean="0">
                <a:ln w="11430"/>
                <a:solidFill>
                  <a:srgbClr val="E329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Чао</a:t>
            </a:r>
            <a:endParaRPr lang="ru-RU" sz="5400" b="1" cap="none" spc="0" dirty="0" smtClean="0">
              <a:ln w="11430"/>
              <a:solidFill>
                <a:srgbClr val="E329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solidFill>
                  <a:srgbClr val="E329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874 – 884 гг.</a:t>
            </a:r>
            <a:endParaRPr lang="ru-RU" sz="5400" b="1" cap="none" spc="0" dirty="0">
              <a:ln w="11430"/>
              <a:solidFill>
                <a:srgbClr val="E329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852936"/>
            <a:ext cx="2520280" cy="341632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E32993"/>
                </a:solidFill>
              </a:rPr>
              <a:t>Злоупотребления </a:t>
            </a:r>
          </a:p>
          <a:p>
            <a:r>
              <a:rPr lang="ru-RU" sz="2400" b="1" dirty="0" smtClean="0">
                <a:solidFill>
                  <a:srgbClr val="E32993"/>
                </a:solidFill>
              </a:rPr>
              <a:t>власти,</a:t>
            </a:r>
          </a:p>
          <a:p>
            <a:r>
              <a:rPr lang="ru-RU" sz="2400" b="1" dirty="0" smtClean="0">
                <a:solidFill>
                  <a:srgbClr val="E32993"/>
                </a:solidFill>
              </a:rPr>
              <a:t>высокие налоги</a:t>
            </a:r>
          </a:p>
          <a:p>
            <a:r>
              <a:rPr lang="ru-RU" sz="2400" b="1" dirty="0" smtClean="0">
                <a:solidFill>
                  <a:srgbClr val="E32993"/>
                </a:solidFill>
              </a:rPr>
              <a:t>привели к падению </a:t>
            </a:r>
          </a:p>
          <a:p>
            <a:r>
              <a:rPr lang="ru-RU" sz="2400" b="1" dirty="0" smtClean="0">
                <a:solidFill>
                  <a:srgbClr val="E32993"/>
                </a:solidFill>
              </a:rPr>
              <a:t>династии Тан и </a:t>
            </a:r>
          </a:p>
          <a:p>
            <a:r>
              <a:rPr lang="ru-RU" sz="2400" b="1" dirty="0" smtClean="0">
                <a:solidFill>
                  <a:srgbClr val="E32993"/>
                </a:solidFill>
              </a:rPr>
              <a:t>длительному периоду</a:t>
            </a:r>
          </a:p>
          <a:p>
            <a:r>
              <a:rPr lang="ru-RU" sz="2400" b="1" dirty="0" smtClean="0">
                <a:solidFill>
                  <a:srgbClr val="E32993"/>
                </a:solidFill>
              </a:rPr>
              <a:t>смуты.</a:t>
            </a:r>
            <a:endParaRPr lang="ru-RU" sz="2400" b="1" dirty="0">
              <a:solidFill>
                <a:srgbClr val="E32993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788024" y="1628800"/>
            <a:ext cx="556640" cy="97840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5530006"/>
            <a:ext cx="59046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E329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Новая династия </a:t>
            </a:r>
            <a:r>
              <a:rPr lang="ru-RU" sz="3600" b="1" cap="none" spc="0" dirty="0" err="1" smtClean="0">
                <a:ln w="11430"/>
                <a:solidFill>
                  <a:srgbClr val="E329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Сун</a:t>
            </a:r>
            <a:endParaRPr lang="ru-RU" sz="3600" b="1" cap="none" spc="0" dirty="0" smtClean="0">
              <a:ln w="11430"/>
              <a:solidFill>
                <a:srgbClr val="E329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b="1" cap="none" spc="0" dirty="0" smtClean="0">
                <a:ln w="11430"/>
                <a:solidFill>
                  <a:srgbClr val="E329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960 – 1279 гг.</a:t>
            </a:r>
            <a:endParaRPr lang="ru-RU" sz="3600" b="1" cap="none" spc="0" dirty="0">
              <a:ln w="11430"/>
              <a:solidFill>
                <a:srgbClr val="E329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9" name="Picture 7" descr="http://swordmaster.org/../../uploads/2008/medievalchinesearmies/02gd0_sm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636912"/>
            <a:ext cx="4536504" cy="303326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554" y="332655"/>
            <a:ext cx="6386909" cy="172819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E329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Монгольская династия Юань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E329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1279 – 1368 гг.</a:t>
            </a:r>
            <a:endParaRPr lang="ru-RU" sz="5400" b="1" cap="none" spc="0" dirty="0">
              <a:ln w="11430"/>
              <a:solidFill>
                <a:srgbClr val="E329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3212976"/>
            <a:ext cx="3528392" cy="2677656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E32993"/>
                </a:solidFill>
              </a:rPr>
              <a:t>Опустошение страны</a:t>
            </a:r>
          </a:p>
          <a:p>
            <a:r>
              <a:rPr lang="ru-RU" sz="2800" b="1" dirty="0" smtClean="0">
                <a:solidFill>
                  <a:srgbClr val="E32993"/>
                </a:solidFill>
              </a:rPr>
              <a:t> и гибель населения.</a:t>
            </a:r>
          </a:p>
          <a:p>
            <a:r>
              <a:rPr lang="ru-RU" sz="2800" b="1" dirty="0" smtClean="0">
                <a:solidFill>
                  <a:srgbClr val="E32993"/>
                </a:solidFill>
              </a:rPr>
              <a:t>Основателем новой династии стал</a:t>
            </a:r>
          </a:p>
          <a:p>
            <a:r>
              <a:rPr lang="ru-RU" sz="2800" b="1" dirty="0" smtClean="0">
                <a:solidFill>
                  <a:srgbClr val="E32993"/>
                </a:solidFill>
              </a:rPr>
              <a:t>м</a:t>
            </a:r>
            <a:r>
              <a:rPr lang="ru-RU" sz="2800" b="1" dirty="0" smtClean="0">
                <a:solidFill>
                  <a:srgbClr val="E32993"/>
                </a:solidFill>
              </a:rPr>
              <a:t>онгольский </a:t>
            </a:r>
            <a:r>
              <a:rPr lang="ru-RU" sz="2800" b="1" dirty="0" smtClean="0">
                <a:solidFill>
                  <a:srgbClr val="E32993"/>
                </a:solidFill>
              </a:rPr>
              <a:t>хан</a:t>
            </a:r>
          </a:p>
          <a:p>
            <a:r>
              <a:rPr lang="ru-RU" sz="2800" b="1" dirty="0" err="1" smtClean="0">
                <a:solidFill>
                  <a:srgbClr val="E32993"/>
                </a:solidFill>
              </a:rPr>
              <a:t>Хубилай</a:t>
            </a:r>
            <a:r>
              <a:rPr lang="ru-RU" sz="2800" b="1" dirty="0" smtClean="0">
                <a:solidFill>
                  <a:srgbClr val="E32993"/>
                </a:solidFill>
              </a:rPr>
              <a:t>.</a:t>
            </a:r>
            <a:endParaRPr lang="ru-RU" sz="2800" b="1" dirty="0">
              <a:solidFill>
                <a:srgbClr val="E32993"/>
              </a:solidFill>
            </a:endParaRPr>
          </a:p>
        </p:txBody>
      </p:sp>
      <p:pic>
        <p:nvPicPr>
          <p:cNvPr id="24580" name="Picture 4" descr="http://dic.academic.ru/pictures/wiki/files/49/195px-mongolcavalry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88840"/>
            <a:ext cx="4032448" cy="4646916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332656"/>
            <a:ext cx="5112567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E329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1368 г. – восстание против монголов.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E329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Предводитель восстания стал основателем новой династии Мин «Светлая».</a:t>
            </a:r>
            <a:endParaRPr lang="ru-RU" sz="4800" b="1" cap="none" spc="0" dirty="0">
              <a:ln w="11430"/>
              <a:solidFill>
                <a:srgbClr val="E329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602" name="Picture 2" descr="http://t2.gstatic.com/images?q=tbn:ANd9GcTMXnd52FMTTJk8zVjdRHR3t0ZatJVpJ2E2RHgUh7jQ2iUrgumjf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708920"/>
            <a:ext cx="2837115" cy="3672408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442</Words>
  <Application>Microsoft Office PowerPoint</Application>
  <PresentationFormat>Экран (4:3)</PresentationFormat>
  <Paragraphs>120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32</cp:revision>
  <dcterms:created xsi:type="dcterms:W3CDTF">2011-06-23T13:11:08Z</dcterms:created>
  <dcterms:modified xsi:type="dcterms:W3CDTF">2011-06-24T13:59:48Z</dcterms:modified>
</cp:coreProperties>
</file>