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4" r:id="rId7"/>
    <p:sldId id="262" r:id="rId8"/>
    <p:sldId id="263" r:id="rId9"/>
    <p:sldId id="267" r:id="rId10"/>
    <p:sldId id="268" r:id="rId11"/>
    <p:sldId id="265" r:id="rId12"/>
    <p:sldId id="266" r:id="rId13"/>
    <p:sldId id="269" r:id="rId14"/>
    <p:sldId id="270" r:id="rId15"/>
    <p:sldId id="271" r:id="rId16"/>
    <p:sldId id="257"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86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B106E36-FD25-4E2D-B0AA-010F637433A0}" type="datetimeFigureOut">
              <a:rPr lang="ru-RU" smtClean="0"/>
              <a:pPr/>
              <a:t>12.12.2010</a:t>
            </a:fld>
            <a:endParaRPr lang="ru-RU" dirty="0"/>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dirty="0"/>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12.12.2010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5B106E36-FD25-4E2D-B0AA-010F637433A0}" type="datetimeFigureOut">
              <a:rPr lang="ru-RU" smtClean="0"/>
              <a:pPr/>
              <a:t>12.12.2010</a:t>
            </a:fld>
            <a:endParaRPr lang="ru-RU" dirty="0"/>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dirty="0"/>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Номер слайда 5"/>
          <p:cNvSpPr>
            <a:spLocks noGrp="1"/>
          </p:cNvSpPr>
          <p:nvPr>
            <p:ph type="sldNum" sz="quarter" idx="12"/>
          </p:nvPr>
        </p:nvSpPr>
        <p:spPr>
          <a:xfrm rot="5400000">
            <a:off x="5989638" y="144462"/>
            <a:ext cx="533400" cy="244476"/>
          </a:xfrm>
        </p:spPr>
        <p:txBody>
          <a:bodyPr/>
          <a:lstStyle/>
          <a:p>
            <a:fld id="{725C68B6-61C2-468F-89AB-4B9F7531AA68}"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12.12.2010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dirty="0"/>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12.12.2010</a:t>
            </a:fld>
            <a:endParaRPr lang="ru-RU" dirty="0"/>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25C68B6-61C2-468F-89AB-4B9F7531AA68}" type="slidenum">
              <a:rPr lang="ru-RU" smtClean="0"/>
              <a:pPr/>
              <a:t>‹#›</a:t>
            </a:fld>
            <a:endParaRPr lang="ru-RU" dirty="0"/>
          </a:p>
        </p:txBody>
      </p:sp>
      <p:sp>
        <p:nvSpPr>
          <p:cNvPr id="14" name="Нижний колонтитул 13"/>
          <p:cNvSpPr>
            <a:spLocks noGrp="1"/>
          </p:cNvSpPr>
          <p:nvPr>
            <p:ph type="ftr" sz="quarter" idx="12"/>
          </p:nvPr>
        </p:nvSpPr>
        <p:spPr/>
        <p:txBody>
          <a:bodyPr/>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5B106E36-FD25-4E2D-B0AA-010F637433A0}" type="datetimeFigureOut">
              <a:rPr lang="ru-RU" smtClean="0"/>
              <a:pPr/>
              <a:t>12.12.2010</a:t>
            </a:fld>
            <a:endParaRPr lang="ru-RU" dirty="0"/>
          </a:p>
        </p:txBody>
      </p:sp>
      <p:sp>
        <p:nvSpPr>
          <p:cNvPr id="10" name="Номер слайда 9"/>
          <p:cNvSpPr>
            <a:spLocks noGrp="1"/>
          </p:cNvSpPr>
          <p:nvPr>
            <p:ph type="sldNum" sz="quarter" idx="16"/>
          </p:nvPr>
        </p:nvSpPr>
        <p:spPr/>
        <p:txBody>
          <a:bodyPr rtlCol="0"/>
          <a:lstStyle/>
          <a:p>
            <a:fld id="{725C68B6-61C2-468F-89AB-4B9F7531AA68}" type="slidenum">
              <a:rPr lang="ru-RU" smtClean="0"/>
              <a:pPr/>
              <a:t>‹#›</a:t>
            </a:fld>
            <a:endParaRPr lang="ru-RU" dirty="0"/>
          </a:p>
        </p:txBody>
      </p:sp>
      <p:sp>
        <p:nvSpPr>
          <p:cNvPr id="12" name="Нижний колонтитул 11"/>
          <p:cNvSpPr>
            <a:spLocks noGrp="1"/>
          </p:cNvSpPr>
          <p:nvPr>
            <p:ph type="ftr" sz="quarter" idx="17"/>
          </p:nvPr>
        </p:nvSpPr>
        <p:spPr/>
        <p:txBody>
          <a:bodyPr rtlCol="0"/>
          <a:lstStyle/>
          <a:p>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5B106E36-FD25-4E2D-B0AA-010F637433A0}" type="datetimeFigureOut">
              <a:rPr lang="ru-RU" smtClean="0"/>
              <a:pPr/>
              <a:t>12.12.2010</a:t>
            </a:fld>
            <a:endParaRPr lang="ru-RU" dirty="0"/>
          </a:p>
        </p:txBody>
      </p:sp>
      <p:sp>
        <p:nvSpPr>
          <p:cNvPr id="12" name="Номер слайда 11"/>
          <p:cNvSpPr>
            <a:spLocks noGrp="1"/>
          </p:cNvSpPr>
          <p:nvPr>
            <p:ph type="sldNum" sz="quarter" idx="16"/>
          </p:nvPr>
        </p:nvSpPr>
        <p:spPr/>
        <p:txBody>
          <a:bodyPr rtlCol="0"/>
          <a:lstStyle/>
          <a:p>
            <a:fld id="{725C68B6-61C2-468F-89AB-4B9F7531AA68}" type="slidenum">
              <a:rPr lang="ru-RU" smtClean="0"/>
              <a:pPr/>
              <a:t>‹#›</a:t>
            </a:fld>
            <a:endParaRPr lang="ru-RU" dirty="0"/>
          </a:p>
        </p:txBody>
      </p:sp>
      <p:sp>
        <p:nvSpPr>
          <p:cNvPr id="14" name="Нижний колонтитул 13"/>
          <p:cNvSpPr>
            <a:spLocks noGrp="1"/>
          </p:cNvSpPr>
          <p:nvPr>
            <p:ph type="ftr" sz="quarter" idx="17"/>
          </p:nvPr>
        </p:nvSpPr>
        <p:spPr/>
        <p:txBody>
          <a:bodyPr rtlCol="0"/>
          <a:lstStyle/>
          <a:p>
            <a:endParaRPr lang="ru-RU" dirty="0"/>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12.12.2010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12.12.2010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12.12.2010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dirty="0"/>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Дата 11"/>
          <p:cNvSpPr>
            <a:spLocks noGrp="1"/>
          </p:cNvSpPr>
          <p:nvPr>
            <p:ph type="dt" sz="half" idx="10"/>
          </p:nvPr>
        </p:nvSpPr>
        <p:spPr>
          <a:xfrm>
            <a:off x="6248400" y="6248400"/>
            <a:ext cx="2667000" cy="365125"/>
          </a:xfrm>
        </p:spPr>
        <p:txBody>
          <a:bodyPr rtlCol="0"/>
          <a:lstStyle/>
          <a:p>
            <a:fld id="{5B106E36-FD25-4E2D-B0AA-010F637433A0}" type="datetimeFigureOut">
              <a:rPr lang="ru-RU" smtClean="0"/>
              <a:pPr/>
              <a:t>12.12.2010</a:t>
            </a:fld>
            <a:endParaRPr lang="ru-RU" dirty="0"/>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725C68B6-61C2-468F-89AB-4B9F7531AA68}" type="slidenum">
              <a:rPr lang="ru-RU" smtClean="0"/>
              <a:pPr/>
              <a:t>‹#›</a:t>
            </a:fld>
            <a:endParaRPr lang="ru-RU" dirty="0"/>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dirty="0"/>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dirty="0"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B106E36-FD25-4E2D-B0AA-010F637433A0}" type="datetimeFigureOut">
              <a:rPr lang="ru-RU" smtClean="0"/>
              <a:pPr/>
              <a:t>12.12.2010</a:t>
            </a:fld>
            <a:endParaRPr lang="ru-RU" dirty="0"/>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dirty="0"/>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russianway.rhga.ru/catalogue-books/index.php?SECTION_ID=326&amp;ELEMENT_ID=23253" TargetMode="External"/><Relationship Id="rId3" Type="http://schemas.openxmlformats.org/officeDocument/2006/relationships/hyperlink" Target="http://alkir.narod.ru/rh-book/l-kap9/l-09-03-3.html" TargetMode="External"/><Relationship Id="rId7" Type="http://schemas.openxmlformats.org/officeDocument/2006/relationships/hyperlink" Target="http://mp3slovo.com/list2_13_5.html" TargetMode="External"/><Relationship Id="rId2" Type="http://schemas.openxmlformats.org/officeDocument/2006/relationships/hyperlink" Target="http://www.pugoviza.ru/cgi-bin/yabb2/YaBB.pl?num=1220371796" TargetMode="External"/><Relationship Id="rId1" Type="http://schemas.openxmlformats.org/officeDocument/2006/relationships/slideLayout" Target="../slideLayouts/slideLayout7.xml"/><Relationship Id="rId6" Type="http://schemas.openxmlformats.org/officeDocument/2006/relationships/hyperlink" Target="http://literra.ru/2006/10/" TargetMode="External"/><Relationship Id="rId5" Type="http://schemas.openxmlformats.org/officeDocument/2006/relationships/hyperlink" Target="http://www.xumuk.ru/bse/993.html" TargetMode="External"/><Relationship Id="rId4" Type="http://schemas.openxmlformats.org/officeDocument/2006/relationships/hyperlink" Target="http://www.uralligaculture.ru/index.php?main=library&amp;id=100007" TargetMode="External"/><Relationship Id="rId9" Type="http://schemas.openxmlformats.org/officeDocument/2006/relationships/hyperlink" Target="http://dugward.ru/library/blok/blok_mojet_li.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5.jpeg"/><Relationship Id="rId7" Type="http://schemas.openxmlformats.org/officeDocument/2006/relationships/hyperlink" Target="http://www.uralligaculture.ru/files/liga_library_file5299.ppt"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11" Type="http://schemas.openxmlformats.org/officeDocument/2006/relationships/image" Target="../media/image11.jpeg"/><Relationship Id="rId5" Type="http://schemas.openxmlformats.org/officeDocument/2006/relationships/image" Target="../media/image7.jpeg"/><Relationship Id="rId10" Type="http://schemas.openxmlformats.org/officeDocument/2006/relationships/hyperlink" Target="http://www.imyanauki.ru/files/4452/photo_240x316.JPG" TargetMode="External"/><Relationship Id="rId4" Type="http://schemas.openxmlformats.org/officeDocument/2006/relationships/image" Target="../media/image6.jpeg"/><Relationship Id="rId9"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0166" y="285728"/>
            <a:ext cx="7339034" cy="3214710"/>
          </a:xfrm>
        </p:spPr>
        <p:txBody>
          <a:bodyPr/>
          <a:lstStyle/>
          <a:p>
            <a:r>
              <a:rPr lang="ru-RU" b="1" dirty="0" smtClean="0"/>
              <a:t>Духовная жизнь СССР в 20-е годы.</a:t>
            </a:r>
            <a:endParaRPr lang="ru-RU" b="1" dirty="0"/>
          </a:p>
        </p:txBody>
      </p:sp>
      <p:sp>
        <p:nvSpPr>
          <p:cNvPr id="3" name="Подзаголовок 2"/>
          <p:cNvSpPr>
            <a:spLocks noGrp="1"/>
          </p:cNvSpPr>
          <p:nvPr>
            <p:ph type="subTitle" idx="1"/>
          </p:nvPr>
        </p:nvSpPr>
        <p:spPr>
          <a:xfrm>
            <a:off x="2362200" y="3643315"/>
            <a:ext cx="6705600" cy="2286016"/>
          </a:xfrm>
        </p:spPr>
        <p:txBody>
          <a:bodyPr>
            <a:normAutofit lnSpcReduction="10000"/>
          </a:bodyPr>
          <a:lstStyle/>
          <a:p>
            <a:r>
              <a:rPr lang="ru-RU" b="1" i="1" dirty="0" smtClean="0"/>
              <a:t>1.Борьба с неграмотностью.</a:t>
            </a:r>
          </a:p>
          <a:p>
            <a:r>
              <a:rPr lang="ru-RU" b="1" i="1" dirty="0" smtClean="0"/>
              <a:t>2. Власть и интеллигенция.</a:t>
            </a:r>
          </a:p>
          <a:p>
            <a:r>
              <a:rPr lang="ru-RU" b="1" i="1" dirty="0" smtClean="0"/>
              <a:t>3.Партийный контроль .</a:t>
            </a:r>
          </a:p>
          <a:p>
            <a:r>
              <a:rPr lang="ru-RU" b="1" i="1" dirty="0" smtClean="0"/>
              <a:t>4.»Сменовеховство».</a:t>
            </a:r>
          </a:p>
          <a:p>
            <a:r>
              <a:rPr lang="ru-RU" b="1" i="1" dirty="0" smtClean="0"/>
              <a:t>5.Большевики и церковь.</a:t>
            </a:r>
            <a:endParaRPr lang="ru-RU"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«Сменовеховство» (результаты)</a:t>
            </a:r>
            <a:endParaRPr lang="ru-RU" dirty="0"/>
          </a:p>
        </p:txBody>
      </p:sp>
      <p:sp>
        <p:nvSpPr>
          <p:cNvPr id="3" name="Содержимое 2"/>
          <p:cNvSpPr>
            <a:spLocks noGrp="1"/>
          </p:cNvSpPr>
          <p:nvPr>
            <p:ph sz="quarter" idx="2"/>
          </p:nvPr>
        </p:nvSpPr>
        <p:spPr/>
        <p:txBody>
          <a:bodyPr/>
          <a:lstStyle/>
          <a:p>
            <a:r>
              <a:rPr lang="ru-RU" dirty="0" smtClean="0"/>
              <a:t>А.Н.Толстой</a:t>
            </a:r>
          </a:p>
          <a:p>
            <a:r>
              <a:rPr lang="ru-RU" dirty="0" smtClean="0"/>
              <a:t>С.С.Прокофьев</a:t>
            </a:r>
          </a:p>
          <a:p>
            <a:r>
              <a:rPr lang="ru-RU" dirty="0" smtClean="0"/>
              <a:t>М.Горький</a:t>
            </a:r>
          </a:p>
          <a:p>
            <a:r>
              <a:rPr lang="ru-RU" dirty="0" smtClean="0"/>
              <a:t>М.Цветаева</a:t>
            </a:r>
          </a:p>
          <a:p>
            <a:r>
              <a:rPr lang="ru-RU" dirty="0" smtClean="0"/>
              <a:t>А.И.Куприн</a:t>
            </a:r>
            <a:endParaRPr lang="ru-RU" dirty="0"/>
          </a:p>
        </p:txBody>
      </p:sp>
      <p:sp>
        <p:nvSpPr>
          <p:cNvPr id="4" name="Содержимое 3"/>
          <p:cNvSpPr>
            <a:spLocks noGrp="1"/>
          </p:cNvSpPr>
          <p:nvPr>
            <p:ph sz="quarter" idx="4"/>
          </p:nvPr>
        </p:nvSpPr>
        <p:spPr/>
        <p:txBody>
          <a:bodyPr/>
          <a:lstStyle/>
          <a:p>
            <a:r>
              <a:rPr lang="ru-RU" dirty="0" smtClean="0"/>
              <a:t>Движение устраивало лидеров большевиков, т. к. позволяло расколоть эмиграцию и добиться признания новой власти.</a:t>
            </a:r>
            <a:endParaRPr lang="ru-RU" dirty="0"/>
          </a:p>
        </p:txBody>
      </p:sp>
      <p:sp>
        <p:nvSpPr>
          <p:cNvPr id="5" name="Текст 4"/>
          <p:cNvSpPr>
            <a:spLocks noGrp="1"/>
          </p:cNvSpPr>
          <p:nvPr>
            <p:ph type="body" sz="quarter" idx="1"/>
          </p:nvPr>
        </p:nvSpPr>
        <p:spPr/>
        <p:txBody>
          <a:bodyPr/>
          <a:lstStyle/>
          <a:p>
            <a:r>
              <a:rPr lang="ru-RU" dirty="0" smtClean="0"/>
              <a:t>Возвратились на Родину:</a:t>
            </a:r>
            <a:endParaRPr lang="ru-RU" dirty="0"/>
          </a:p>
        </p:txBody>
      </p:sp>
      <p:sp>
        <p:nvSpPr>
          <p:cNvPr id="6" name="Текст 5"/>
          <p:cNvSpPr>
            <a:spLocks noGrp="1"/>
          </p:cNvSpPr>
          <p:nvPr>
            <p:ph type="body" sz="quarter" idx="3"/>
          </p:nvPr>
        </p:nvSpPr>
        <p:spPr/>
        <p:txBody>
          <a:bodyPr/>
          <a:lstStyle/>
          <a:p>
            <a:r>
              <a:rPr lang="ru-RU" dirty="0" smtClean="0"/>
              <a:t>Отношение большевиков:</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Классовой подход к культуре</a:t>
            </a:r>
            <a:endParaRPr lang="ru-RU" b="1" dirty="0"/>
          </a:p>
        </p:txBody>
      </p:sp>
      <p:sp>
        <p:nvSpPr>
          <p:cNvPr id="3" name="Содержимое 2"/>
          <p:cNvSpPr>
            <a:spLocks noGrp="1"/>
          </p:cNvSpPr>
          <p:nvPr>
            <p:ph sz="quarter" idx="1"/>
          </p:nvPr>
        </p:nvSpPr>
        <p:spPr/>
        <p:txBody>
          <a:bodyPr/>
          <a:lstStyle/>
          <a:p>
            <a:r>
              <a:rPr lang="ru-RU" dirty="0" smtClean="0"/>
              <a:t>Партия и государство установили полный контроль над духовной жизнью общества.</a:t>
            </a:r>
          </a:p>
          <a:p>
            <a:r>
              <a:rPr lang="ru-RU" dirty="0" smtClean="0"/>
              <a:t>1921 г. – процесс над Петроградской боевой организацией (известные ученые и деятели культуры).</a:t>
            </a:r>
          </a:p>
          <a:p>
            <a:r>
              <a:rPr lang="ru-RU" dirty="0" smtClean="0"/>
              <a:t>1922г. – выдворение из страны 160 крупных ученых и философов.</a:t>
            </a:r>
          </a:p>
          <a:p>
            <a:r>
              <a:rPr lang="ru-RU" dirty="0" smtClean="0"/>
              <a:t>1922г. – учреждение Главлита, а затем Главреперткома (цензура).</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0"/>
            <a:ext cx="8153400" cy="1857364"/>
          </a:xfrm>
        </p:spPr>
        <p:txBody>
          <a:bodyPr>
            <a:noAutofit/>
          </a:bodyPr>
          <a:lstStyle/>
          <a:p>
            <a:r>
              <a:rPr lang="ru-RU" sz="3200" b="1" dirty="0" smtClean="0"/>
              <a:t>Из Постановления Политбюро ЦК РКП(б)</a:t>
            </a:r>
            <a:br>
              <a:rPr lang="ru-RU" sz="3200" b="1" dirty="0" smtClean="0"/>
            </a:br>
            <a:r>
              <a:rPr lang="ru-RU" sz="3200" b="1" dirty="0" smtClean="0"/>
              <a:t>"О политике партии в области художественной литературы"</a:t>
            </a:r>
            <a:br>
              <a:rPr lang="ru-RU" sz="3200" b="1" dirty="0" smtClean="0"/>
            </a:br>
            <a:r>
              <a:rPr lang="ru-RU" sz="3200" b="1" i="1" dirty="0" smtClean="0"/>
              <a:t>18 июня 1925 г.</a:t>
            </a:r>
            <a:endParaRPr lang="ru-RU" sz="3200" dirty="0"/>
          </a:p>
        </p:txBody>
      </p:sp>
      <p:sp>
        <p:nvSpPr>
          <p:cNvPr id="3" name="Содержимое 2"/>
          <p:cNvSpPr>
            <a:spLocks noGrp="1"/>
          </p:cNvSpPr>
          <p:nvPr>
            <p:ph sz="quarter" idx="1"/>
          </p:nvPr>
        </p:nvSpPr>
        <p:spPr>
          <a:xfrm>
            <a:off x="612648" y="2071678"/>
            <a:ext cx="8153400" cy="4024322"/>
          </a:xfrm>
        </p:spPr>
        <p:txBody>
          <a:bodyPr>
            <a:normAutofit fontScale="92500" lnSpcReduction="20000"/>
          </a:bodyPr>
          <a:lstStyle/>
          <a:p>
            <a:r>
              <a:rPr lang="ru-RU" b="1" i="1" dirty="0" smtClean="0"/>
              <a:t>Таким образом, как не прекращается у нас классовая борьба вообще, так точно она не прекращается и на литературном фронте. В классовом обществе нет и</a:t>
            </a:r>
            <a:r>
              <a:rPr lang="ru-RU" b="1" i="1" dirty="0" smtClean="0">
                <a:solidFill>
                  <a:srgbClr val="FF0000"/>
                </a:solidFill>
              </a:rPr>
              <a:t> не может быть нейтрального искусства</a:t>
            </a:r>
            <a:r>
              <a:rPr lang="ru-RU" b="1" i="1" dirty="0" smtClean="0"/>
              <a:t>.</a:t>
            </a:r>
          </a:p>
          <a:p>
            <a:r>
              <a:rPr lang="ru-RU" b="1" i="1" dirty="0" smtClean="0"/>
              <a:t>Партия должна подчеркнуть необходимость создания художественной литературы, рассчитанной на действительно массового читателя, рабочего и крестьянского; нужно </a:t>
            </a:r>
            <a:r>
              <a:rPr lang="ru-RU" b="1" i="1" dirty="0" smtClean="0">
                <a:solidFill>
                  <a:srgbClr val="FF0000"/>
                </a:solidFill>
              </a:rPr>
              <a:t>смелее и решительнее порвать с предрассудками барства </a:t>
            </a:r>
            <a:r>
              <a:rPr lang="ru-RU" b="1" i="1" dirty="0" smtClean="0"/>
              <a:t>в литературе</a:t>
            </a:r>
            <a:endParaRPr lang="ru-RU" b="1"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Большевики и церковь.</a:t>
            </a:r>
            <a:endParaRPr lang="ru-RU" b="1" i="1" dirty="0"/>
          </a:p>
        </p:txBody>
      </p:sp>
      <p:sp>
        <p:nvSpPr>
          <p:cNvPr id="3" name="Содержимое 2"/>
          <p:cNvSpPr>
            <a:spLocks noGrp="1"/>
          </p:cNvSpPr>
          <p:nvPr>
            <p:ph sz="quarter" idx="1"/>
          </p:nvPr>
        </p:nvSpPr>
        <p:spPr/>
        <p:txBody>
          <a:bodyPr/>
          <a:lstStyle/>
          <a:p>
            <a:r>
              <a:rPr lang="ru-RU" dirty="0" smtClean="0"/>
              <a:t>11 (24) декабря 1917 г. появляется декрет о передаче всех церковных школ в Комиссариат просвещения.</a:t>
            </a:r>
          </a:p>
          <a:p>
            <a:r>
              <a:rPr lang="ru-RU" dirty="0" smtClean="0"/>
              <a:t>18 (31) декабря аннулируется в глазах государства действенность церковного брака и вводится гражданский.</a:t>
            </a:r>
          </a:p>
          <a:p>
            <a:r>
              <a:rPr lang="ru-RU" dirty="0" smtClean="0"/>
              <a:t>21 января 1918 г. - опубликован декрет о полном отделении церкви от государства и о конфискации всех церковных имуществ”. </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358246" cy="6001643"/>
          </a:xfrm>
          <a:prstGeom prst="rect">
            <a:avLst/>
          </a:prstGeom>
        </p:spPr>
        <p:txBody>
          <a:bodyPr wrap="square">
            <a:spAutoFit/>
          </a:bodyPr>
          <a:lstStyle/>
          <a:p>
            <a:r>
              <a:rPr lang="ru-RU" sz="3200" b="1" i="1" dirty="0" smtClean="0"/>
              <a:t>Декрет предусматривал конкретные меры, обеспечивающие религиозным организациям осуществление своих функций. </a:t>
            </a:r>
          </a:p>
          <a:p>
            <a:r>
              <a:rPr lang="ru-RU" sz="3200" b="1" i="1" dirty="0" smtClean="0">
                <a:solidFill>
                  <a:srgbClr val="FF0000"/>
                </a:solidFill>
              </a:rPr>
              <a:t>Гарантировалось свободное исполнение обрядов</a:t>
            </a:r>
            <a:r>
              <a:rPr lang="ru-RU" sz="3200" b="1" i="1" dirty="0" smtClean="0"/>
              <a:t>, не нарушающих общественного порядка и не сопровождающихся посягательствами на права граждан, религиозным обществам предоставлялось </a:t>
            </a:r>
            <a:r>
              <a:rPr lang="ru-RU" sz="3200" b="1" i="1" dirty="0" smtClean="0">
                <a:solidFill>
                  <a:srgbClr val="FF0000"/>
                </a:solidFill>
              </a:rPr>
              <a:t>право на бесплатное пользование зданиями и предметами </a:t>
            </a:r>
            <a:r>
              <a:rPr lang="ru-RU" sz="3200" b="1" i="1" dirty="0" smtClean="0"/>
              <a:t>для проведения богослужений.</a:t>
            </a:r>
            <a:endParaRPr lang="ru-RU" sz="3200" b="1"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На Церковь обрушивались все новые и новые запреты</a:t>
            </a:r>
            <a:endParaRPr lang="ru-RU" b="1" i="1" dirty="0"/>
          </a:p>
        </p:txBody>
      </p:sp>
      <p:sp>
        <p:nvSpPr>
          <p:cNvPr id="3" name="Содержимое 2"/>
          <p:cNvSpPr>
            <a:spLocks noGrp="1"/>
          </p:cNvSpPr>
          <p:nvPr>
            <p:ph sz="quarter" idx="1"/>
          </p:nvPr>
        </p:nvSpPr>
        <p:spPr/>
        <p:txBody>
          <a:bodyPr/>
          <a:lstStyle/>
          <a:p>
            <a:r>
              <a:rPr lang="ru-RU" dirty="0" smtClean="0"/>
              <a:t>Повсеместное закрытие храмов;</a:t>
            </a:r>
          </a:p>
          <a:p>
            <a:r>
              <a:rPr lang="ru-RU" dirty="0" smtClean="0"/>
              <a:t>Конфискация имущества церкви для революционных нужд;</a:t>
            </a:r>
          </a:p>
          <a:p>
            <a:r>
              <a:rPr lang="ru-RU" dirty="0" smtClean="0"/>
              <a:t>Аресты священнослужителей;</a:t>
            </a:r>
          </a:p>
          <a:p>
            <a:r>
              <a:rPr lang="ru-RU" dirty="0" smtClean="0"/>
              <a:t>Лишение их избирательных прав;</a:t>
            </a:r>
          </a:p>
          <a:p>
            <a:r>
              <a:rPr lang="ru-RU" dirty="0" smtClean="0"/>
              <a:t>Дети из семей духовенства лишались возможности получить специальное или высшее образование.</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928803"/>
            <a:ext cx="8215370" cy="3693319"/>
          </a:xfrm>
          <a:prstGeom prst="rect">
            <a:avLst/>
          </a:prstGeom>
        </p:spPr>
        <p:txBody>
          <a:bodyPr wrap="square">
            <a:spAutoFit/>
          </a:bodyPr>
          <a:lstStyle/>
          <a:p>
            <a:r>
              <a:rPr lang="en-US" dirty="0" smtClean="0">
                <a:hlinkClick r:id="rId2"/>
              </a:rPr>
              <a:t>http://www.pugoviza.ru/cgi-bin/yabb2/YaBB.pl?num=1220371796</a:t>
            </a:r>
            <a:endParaRPr lang="ru-RU" dirty="0" smtClean="0"/>
          </a:p>
          <a:p>
            <a:r>
              <a:rPr lang="en-US" dirty="0" smtClean="0">
                <a:hlinkClick r:id="rId3"/>
              </a:rPr>
              <a:t>http://alkir.narod.ru/rh-book/l-kap9/l-09-03-3.html</a:t>
            </a:r>
            <a:endParaRPr lang="ru-RU" dirty="0" smtClean="0"/>
          </a:p>
          <a:p>
            <a:r>
              <a:rPr lang="en-US" dirty="0" smtClean="0">
                <a:hlinkClick r:id="rId4"/>
              </a:rPr>
              <a:t>http://www.uralligaculture.ru/index.php?main=library&amp;id=100007</a:t>
            </a:r>
            <a:endParaRPr lang="ru-RU" dirty="0" smtClean="0"/>
          </a:p>
          <a:p>
            <a:r>
              <a:rPr lang="en-US" dirty="0" smtClean="0">
                <a:hlinkClick r:id="rId5"/>
              </a:rPr>
              <a:t>http://www.xumuk.ru/bse/993.html</a:t>
            </a:r>
            <a:endParaRPr lang="ru-RU" dirty="0" smtClean="0"/>
          </a:p>
          <a:p>
            <a:r>
              <a:rPr lang="en-US" dirty="0" smtClean="0">
                <a:hlinkClick r:id="rId6"/>
              </a:rPr>
              <a:t>http://literra.ru/2006/10/</a:t>
            </a:r>
            <a:endParaRPr lang="ru-RU" dirty="0" smtClean="0"/>
          </a:p>
          <a:p>
            <a:r>
              <a:rPr lang="en-US" dirty="0" smtClean="0">
                <a:hlinkClick r:id="rId7"/>
              </a:rPr>
              <a:t>http://mp3slovo.com/list2_13_5.html</a:t>
            </a:r>
            <a:endParaRPr lang="ru-RU" dirty="0" smtClean="0"/>
          </a:p>
          <a:p>
            <a:r>
              <a:rPr lang="en-US" dirty="0" smtClean="0">
                <a:hlinkClick r:id="rId8"/>
              </a:rPr>
              <a:t>http://russianway.rhga.ru/catalogue-books/index.php?SECTION_ID=326&amp;ELEMENT_ID=23253</a:t>
            </a:r>
            <a:endParaRPr lang="ru-RU" dirty="0" smtClean="0"/>
          </a:p>
          <a:p>
            <a:r>
              <a:rPr lang="en-US" dirty="0" smtClean="0">
                <a:hlinkClick r:id="rId9"/>
              </a:rPr>
              <a:t>http://dugward.ru/library/blok/blok_mojet_li.html</a:t>
            </a:r>
            <a:endParaRPr lang="ru-RU" dirty="0" smtClean="0"/>
          </a:p>
          <a:p>
            <a:endParaRPr lang="ru-RU" dirty="0" smtClean="0"/>
          </a:p>
          <a:p>
            <a:endParaRPr lang="ru-RU" dirty="0" smtClean="0"/>
          </a:p>
          <a:p>
            <a:endParaRPr lang="ru-RU" dirty="0" smtClean="0"/>
          </a:p>
          <a:p>
            <a:endParaRPr lang="ru-RU" dirty="0"/>
          </a:p>
        </p:txBody>
      </p:sp>
      <p:sp>
        <p:nvSpPr>
          <p:cNvPr id="3" name="TextBox 2"/>
          <p:cNvSpPr txBox="1"/>
          <p:nvPr/>
        </p:nvSpPr>
        <p:spPr>
          <a:xfrm>
            <a:off x="500034" y="571480"/>
            <a:ext cx="6469207" cy="1477328"/>
          </a:xfrm>
          <a:prstGeom prst="rect">
            <a:avLst/>
          </a:prstGeom>
          <a:noFill/>
        </p:spPr>
        <p:txBody>
          <a:bodyPr wrap="none" rtlCol="0">
            <a:spAutoFit/>
          </a:bodyPr>
          <a:lstStyle/>
          <a:p>
            <a:r>
              <a:rPr lang="ru-RU" dirty="0" smtClean="0"/>
              <a:t>Источники: А.А.Данилов, История России </a:t>
            </a:r>
            <a:r>
              <a:rPr lang="en-US" dirty="0" smtClean="0"/>
              <a:t>XX – </a:t>
            </a:r>
            <a:r>
              <a:rPr lang="ru-RU" dirty="0" smtClean="0"/>
              <a:t>начало </a:t>
            </a:r>
            <a:r>
              <a:rPr lang="en-US" dirty="0" smtClean="0"/>
              <a:t>XXI</a:t>
            </a:r>
            <a:r>
              <a:rPr lang="ru-RU" dirty="0" smtClean="0"/>
              <a:t> века</a:t>
            </a:r>
          </a:p>
          <a:p>
            <a:r>
              <a:rPr lang="ru-RU" dirty="0" smtClean="0"/>
              <a:t>                       М., «Просвещение», 2008г.</a:t>
            </a:r>
          </a:p>
          <a:p>
            <a:endParaRPr lang="ru-RU" dirty="0" smtClean="0"/>
          </a:p>
          <a:p>
            <a:endParaRPr lang="ru-RU" dirty="0" smtClean="0"/>
          </a:p>
          <a:p>
            <a:r>
              <a:rPr lang="ru-RU" dirty="0" smtClean="0"/>
              <a:t>Интернет- ресурсы:</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ru-RU" b="1" dirty="0" smtClean="0"/>
              <a:t>Главные задачи культурной революции:</a:t>
            </a:r>
            <a:endParaRPr lang="ru-RU" b="1" dirty="0"/>
          </a:p>
        </p:txBody>
      </p:sp>
      <p:sp>
        <p:nvSpPr>
          <p:cNvPr id="4" name="Содержимое 3"/>
          <p:cNvSpPr>
            <a:spLocks noGrp="1"/>
          </p:cNvSpPr>
          <p:nvPr>
            <p:ph sz="quarter" idx="1"/>
          </p:nvPr>
        </p:nvSpPr>
        <p:spPr/>
        <p:txBody>
          <a:bodyPr>
            <a:normAutofit fontScale="85000" lnSpcReduction="20000"/>
          </a:bodyPr>
          <a:lstStyle/>
          <a:p>
            <a:r>
              <a:rPr lang="ru-RU" b="1" dirty="0" smtClean="0"/>
              <a:t>ставилась задача преодолеть культурное неравенство, сделать доступным для трудящихся сокровища культуры.</a:t>
            </a:r>
          </a:p>
          <a:p>
            <a:pPr>
              <a:buNone/>
            </a:pPr>
            <a:endParaRPr lang="ru-RU" b="1" dirty="0" smtClean="0"/>
          </a:p>
          <a:p>
            <a:r>
              <a:rPr lang="ru-RU" b="1" dirty="0" smtClean="0"/>
              <a:t>ликвидация неграмотности: в 1919 году СНК принял декрет</a:t>
            </a:r>
            <a:r>
              <a:rPr lang="ru-RU" b="1" dirty="0" smtClean="0">
                <a:solidFill>
                  <a:srgbClr val="FF0000"/>
                </a:solidFill>
              </a:rPr>
              <a:t> "О ликвидации неграмотности среди населения РСФСР", </a:t>
            </a:r>
            <a:r>
              <a:rPr lang="ru-RU" b="1" dirty="0" smtClean="0"/>
              <a:t>по которому все население от 8 до 50 лет обязано было обучаться грамоте на родном или русском языке.</a:t>
            </a:r>
          </a:p>
          <a:p>
            <a:pPr>
              <a:buNone/>
            </a:pPr>
            <a:endParaRPr lang="ru-RU" b="1" dirty="0" smtClean="0"/>
          </a:p>
          <a:p>
            <a:r>
              <a:rPr lang="ru-RU" b="1" dirty="0" smtClean="0"/>
              <a:t> В 1923 году было учреждено добровольное общество "Долой неграмотность" под председательством М.И.Калинина. </a:t>
            </a:r>
            <a:endParaRPr lang="ru-RU"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«Долой неграмотность!»</a:t>
            </a:r>
            <a:endParaRPr lang="ru-RU" b="1" i="1" dirty="0"/>
          </a:p>
        </p:txBody>
      </p:sp>
      <p:sp>
        <p:nvSpPr>
          <p:cNvPr id="3" name="Текст 2"/>
          <p:cNvSpPr>
            <a:spLocks noGrp="1"/>
          </p:cNvSpPr>
          <p:nvPr>
            <p:ph type="body" idx="2"/>
          </p:nvPr>
        </p:nvSpPr>
        <p:spPr>
          <a:xfrm>
            <a:off x="357158" y="1752600"/>
            <a:ext cx="2286016" cy="4343400"/>
          </a:xfrm>
        </p:spPr>
        <p:txBody>
          <a:bodyPr>
            <a:normAutofit/>
          </a:bodyPr>
          <a:lstStyle/>
          <a:p>
            <a:r>
              <a:rPr lang="ru-RU" b="1" dirty="0" smtClean="0"/>
              <a:t>В 1923 году было учреждено добровольное общество "Долой неграмотность" под председательством М.И.Калинина. Выли открыты тысячи пунктов для ликвидации неграмотности ликбезы.</a:t>
            </a:r>
            <a:endParaRPr lang="ru-RU" b="1" dirty="0"/>
          </a:p>
        </p:txBody>
      </p:sp>
      <p:pic>
        <p:nvPicPr>
          <p:cNvPr id="1026" name="Picture 2" descr="C:\Users\Владелец\Desktop\fc0240f9c01e.jpg"/>
          <p:cNvPicPr>
            <a:picLocks noGrp="1" noChangeAspect="1" noChangeArrowheads="1"/>
          </p:cNvPicPr>
          <p:nvPr>
            <p:ph sz="quarter" idx="1"/>
          </p:nvPr>
        </p:nvPicPr>
        <p:blipFill>
          <a:blip r:embed="rId2"/>
          <a:srcRect/>
          <a:stretch>
            <a:fillRect/>
          </a:stretch>
        </p:blipFill>
        <p:spPr bwMode="auto">
          <a:xfrm>
            <a:off x="3143250" y="1833041"/>
            <a:ext cx="5619750" cy="425871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Народное образование.</a:t>
            </a:r>
            <a:endParaRPr lang="ru-RU" b="1" dirty="0"/>
          </a:p>
        </p:txBody>
      </p:sp>
      <p:sp>
        <p:nvSpPr>
          <p:cNvPr id="3" name="Содержимое 2"/>
          <p:cNvSpPr>
            <a:spLocks noGrp="1"/>
          </p:cNvSpPr>
          <p:nvPr>
            <p:ph sz="quarter" idx="1"/>
          </p:nvPr>
        </p:nvSpPr>
        <p:spPr/>
        <p:txBody>
          <a:bodyPr>
            <a:normAutofit fontScale="85000" lnSpcReduction="20000"/>
          </a:bodyPr>
          <a:lstStyle/>
          <a:p>
            <a:r>
              <a:rPr lang="ru-RU" dirty="0" smtClean="0"/>
              <a:t>30 сентября 1918 года ВЦИК утвердил </a:t>
            </a:r>
            <a:r>
              <a:rPr lang="ru-RU" b="1" dirty="0" smtClean="0">
                <a:solidFill>
                  <a:srgbClr val="FF0000"/>
                </a:solidFill>
              </a:rPr>
              <a:t>«Положение о единой трудовой школе РСФСР».</a:t>
            </a:r>
          </a:p>
          <a:p>
            <a:pPr>
              <a:buNone/>
            </a:pPr>
            <a:r>
              <a:rPr lang="ru-RU" dirty="0" smtClean="0"/>
              <a:t>    В основу положен принцип бесплатного обучения.</a:t>
            </a:r>
          </a:p>
          <a:p>
            <a:r>
              <a:rPr lang="ru-RU" dirty="0" smtClean="0"/>
              <a:t> Декретом СНК от 2 августа 1918 г. преимущественное право поступления в вузы получили рабочие и крестьяне</a:t>
            </a:r>
            <a:endParaRPr lang="ru-RU" dirty="0"/>
          </a:p>
        </p:txBody>
      </p:sp>
      <p:sp>
        <p:nvSpPr>
          <p:cNvPr id="4" name="Содержимое 3"/>
          <p:cNvSpPr>
            <a:spLocks noGrp="1"/>
          </p:cNvSpPr>
          <p:nvPr>
            <p:ph sz="quarter" idx="2"/>
          </p:nvPr>
        </p:nvSpPr>
        <p:spPr/>
        <p:txBody>
          <a:bodyPr>
            <a:normAutofit fontScale="85000" lnSpcReduction="20000"/>
          </a:bodyPr>
          <a:lstStyle/>
          <a:p>
            <a:r>
              <a:rPr lang="ru-RU" dirty="0" smtClean="0"/>
              <a:t>Следующая важная веха -  принятие в 1930 году постановления ЦК ВКП/б </a:t>
            </a:r>
            <a:r>
              <a:rPr lang="ru-RU" b="1" dirty="0" smtClean="0">
                <a:solidFill>
                  <a:srgbClr val="FF0000"/>
                </a:solidFill>
              </a:rPr>
              <a:t>"О всеобщем обязательном начальном обучении</a:t>
            </a:r>
            <a:r>
              <a:rPr lang="ru-RU" dirty="0" smtClean="0"/>
              <a:t>". </a:t>
            </a:r>
          </a:p>
          <a:p>
            <a:pPr>
              <a:buNone/>
            </a:pPr>
            <a:r>
              <a:rPr lang="ru-RU" dirty="0" smtClean="0"/>
              <a:t>     К концу 30-х годов массовая неграмотность в нашей стране в основном была преодолена</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2"/>
            <a:ext cx="8472518" cy="1000148"/>
          </a:xfrm>
        </p:spPr>
        <p:txBody>
          <a:bodyPr>
            <a:normAutofit fontScale="90000"/>
          </a:bodyPr>
          <a:lstStyle/>
          <a:p>
            <a:r>
              <a:rPr lang="ru-RU" b="1" dirty="0" smtClean="0"/>
              <a:t>Власть и интеллигенция: </a:t>
            </a:r>
            <a:br>
              <a:rPr lang="ru-RU" b="1" dirty="0" smtClean="0"/>
            </a:br>
            <a:r>
              <a:rPr lang="ru-RU" b="1" i="1" dirty="0" smtClean="0"/>
              <a:t>вопрос об отношении к революции.</a:t>
            </a:r>
            <a:endParaRPr lang="ru-RU" b="1" i="1" dirty="0"/>
          </a:p>
        </p:txBody>
      </p:sp>
      <p:sp>
        <p:nvSpPr>
          <p:cNvPr id="3" name="Содержимое 2"/>
          <p:cNvSpPr>
            <a:spLocks noGrp="1"/>
          </p:cNvSpPr>
          <p:nvPr>
            <p:ph sz="quarter" idx="2"/>
          </p:nvPr>
        </p:nvSpPr>
        <p:spPr/>
        <p:txBody>
          <a:bodyPr>
            <a:normAutofit fontScale="92500" lnSpcReduction="10000"/>
          </a:bodyPr>
          <a:lstStyle/>
          <a:p>
            <a:r>
              <a:rPr lang="ru-RU" dirty="0" smtClean="0"/>
              <a:t>С.В.Рахманинов, К.А.Коровин, А.Н.Толстой, М.И.Цветаева, Е.И.Замятин, Ф.И.Шаляпин, А.П.Павлова, И.А.Бунин, А.И.Куприн и другие.</a:t>
            </a:r>
            <a:endParaRPr lang="ru-RU" dirty="0"/>
          </a:p>
        </p:txBody>
      </p:sp>
      <p:sp>
        <p:nvSpPr>
          <p:cNvPr id="4" name="Содержимое 3"/>
          <p:cNvSpPr>
            <a:spLocks noGrp="1"/>
          </p:cNvSpPr>
          <p:nvPr>
            <p:ph sz="quarter" idx="4"/>
          </p:nvPr>
        </p:nvSpPr>
        <p:spPr/>
        <p:txBody>
          <a:bodyPr>
            <a:normAutofit fontScale="92500"/>
          </a:bodyPr>
          <a:lstStyle/>
          <a:p>
            <a:r>
              <a:rPr lang="ru-RU" dirty="0" smtClean="0"/>
              <a:t>500 крупных ученых, возглавивших кафедры и целые научные направления: П.А.Сорокин, К.Н.Давыдов, В.К.Агафонов, С.Н.Виноградский и др</a:t>
            </a:r>
            <a:endParaRPr lang="ru-RU" dirty="0"/>
          </a:p>
        </p:txBody>
      </p:sp>
      <p:sp>
        <p:nvSpPr>
          <p:cNvPr id="5" name="Текст 4"/>
          <p:cNvSpPr>
            <a:spLocks noGrp="1"/>
          </p:cNvSpPr>
          <p:nvPr>
            <p:ph type="body" sz="quarter" idx="1"/>
          </p:nvPr>
        </p:nvSpPr>
        <p:spPr/>
        <p:txBody>
          <a:bodyPr/>
          <a:lstStyle/>
          <a:p>
            <a:r>
              <a:rPr lang="ru-RU" dirty="0" smtClean="0"/>
              <a:t>За границей оказались:</a:t>
            </a:r>
            <a:endParaRPr lang="ru-RU" dirty="0"/>
          </a:p>
        </p:txBody>
      </p:sp>
      <p:sp>
        <p:nvSpPr>
          <p:cNvPr id="6" name="Текст 5"/>
          <p:cNvSpPr>
            <a:spLocks noGrp="1"/>
          </p:cNvSpPr>
          <p:nvPr>
            <p:ph type="body" sz="quarter" idx="3"/>
          </p:nvPr>
        </p:nvSpPr>
        <p:spPr/>
        <p:txBody>
          <a:bodyPr>
            <a:normAutofit lnSpcReduction="10000"/>
          </a:bodyPr>
          <a:lstStyle/>
          <a:p>
            <a:r>
              <a:rPr lang="ru-RU" dirty="0" smtClean="0"/>
              <a:t>Понижение духовно-интеллектуального уровня</a:t>
            </a:r>
            <a:endParaRPr lang="ru-RU" dirty="0"/>
          </a:p>
        </p:txBody>
      </p:sp>
      <p:cxnSp>
        <p:nvCxnSpPr>
          <p:cNvPr id="8" name="Прямая со стрелкой 7"/>
          <p:cNvCxnSpPr/>
          <p:nvPr/>
        </p:nvCxnSpPr>
        <p:spPr>
          <a:xfrm>
            <a:off x="3786182" y="2071678"/>
            <a:ext cx="1214446" cy="1588"/>
          </a:xfrm>
          <a:prstGeom prst="straightConnector1">
            <a:avLst/>
          </a:prstGeom>
          <a:ln w="571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285728"/>
            <a:ext cx="8482042" cy="5581672"/>
          </a:xfrm>
        </p:spPr>
        <p:txBody>
          <a:bodyPr>
            <a:normAutofit fontScale="90000"/>
          </a:bodyPr>
          <a:lstStyle/>
          <a:p>
            <a:r>
              <a:rPr lang="ru-RU" sz="2200" dirty="0" smtClean="0"/>
              <a:t/>
            </a:r>
            <a:br>
              <a:rPr lang="ru-RU" sz="2200" dirty="0" smtClean="0"/>
            </a:br>
            <a:r>
              <a:rPr lang="ru-RU" sz="2200" dirty="0" smtClean="0"/>
              <a:t>«</a:t>
            </a:r>
            <a:r>
              <a:rPr lang="ru-RU" sz="2800" b="1" dirty="0" smtClean="0"/>
              <a:t>Интеллигенция всегда была революционна. Декреты большевиков - это символы интеллигенции. </a:t>
            </a:r>
            <a:br>
              <a:rPr lang="ru-RU" sz="2800" b="1" dirty="0" smtClean="0"/>
            </a:br>
            <a:r>
              <a:rPr lang="ru-RU" sz="2800" b="1" dirty="0" smtClean="0"/>
              <a:t>Брошенные лозунги, требующие разработки. Земля Божия... разве это не символ передовой интеллигенции?</a:t>
            </a:r>
            <a:br>
              <a:rPr lang="ru-RU" sz="2800" b="1" dirty="0" smtClean="0"/>
            </a:br>
            <a:r>
              <a:rPr lang="ru-RU" sz="2800" b="1" dirty="0" smtClean="0"/>
              <a:t> Правда, большевики не произносят слова "Божья", они больше чертыхаются, но ведь из песни слова не выкинешь. </a:t>
            </a:r>
            <a:br>
              <a:rPr lang="ru-RU" sz="2800" b="1" dirty="0" smtClean="0"/>
            </a:br>
            <a:r>
              <a:rPr lang="ru-RU" sz="2800" b="1" dirty="0" smtClean="0"/>
              <a:t>Озлобление интеллигенции против большевиков на поверхности. Оно, кажется, уже проходит. Человек думает иначе, чем высказывается. Наступает примиренность, примиренность музыкальная...»</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normAutofit fontScale="92500" lnSpcReduction="20000"/>
          </a:bodyPr>
          <a:lstStyle/>
          <a:p>
            <a:r>
              <a:rPr lang="ru-RU" b="1" dirty="0" smtClean="0">
                <a:solidFill>
                  <a:srgbClr val="FF0000"/>
                </a:solidFill>
              </a:rPr>
              <a:t>Может ли интеллигенция работать с большевиками? - Может и обязана. (А.А.Блок)</a:t>
            </a:r>
            <a:endParaRPr lang="ru-RU"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Остались на Родине</a:t>
            </a:r>
            <a:endParaRPr lang="ru-RU" b="1" i="1" dirty="0"/>
          </a:p>
        </p:txBody>
      </p:sp>
      <p:pic>
        <p:nvPicPr>
          <p:cNvPr id="2050" name="Picture 2" descr="C:\Users\Владелец\Desktop\vernadsky-s.jpg"/>
          <p:cNvPicPr>
            <a:picLocks noGrp="1" noChangeAspect="1" noChangeArrowheads="1"/>
          </p:cNvPicPr>
          <p:nvPr>
            <p:ph sz="quarter" idx="1"/>
          </p:nvPr>
        </p:nvPicPr>
        <p:blipFill>
          <a:blip r:embed="rId2"/>
          <a:srcRect/>
          <a:stretch>
            <a:fillRect/>
          </a:stretch>
        </p:blipFill>
        <p:spPr bwMode="auto">
          <a:xfrm>
            <a:off x="7572396" y="1643050"/>
            <a:ext cx="1428750" cy="1905000"/>
          </a:xfrm>
          <a:prstGeom prst="rect">
            <a:avLst/>
          </a:prstGeom>
          <a:noFill/>
        </p:spPr>
      </p:pic>
      <p:sp>
        <p:nvSpPr>
          <p:cNvPr id="5" name="TextBox 4"/>
          <p:cNvSpPr txBox="1"/>
          <p:nvPr/>
        </p:nvSpPr>
        <p:spPr>
          <a:xfrm>
            <a:off x="7286644" y="3714752"/>
            <a:ext cx="1964473" cy="369332"/>
          </a:xfrm>
          <a:prstGeom prst="rect">
            <a:avLst/>
          </a:prstGeom>
          <a:noFill/>
        </p:spPr>
        <p:txBody>
          <a:bodyPr wrap="square" rtlCol="0">
            <a:spAutoFit/>
          </a:bodyPr>
          <a:lstStyle/>
          <a:p>
            <a:r>
              <a:rPr lang="ru-RU" dirty="0" smtClean="0"/>
              <a:t>В.И.Вернадский</a:t>
            </a:r>
            <a:endParaRPr lang="ru-RU" dirty="0"/>
          </a:p>
        </p:txBody>
      </p:sp>
      <p:pic>
        <p:nvPicPr>
          <p:cNvPr id="2051" name="Picture 3" descr="C:\Users\Владелец\Desktop\tsiolkovsky-s.jpg"/>
          <p:cNvPicPr>
            <a:picLocks noChangeAspect="1" noChangeArrowheads="1"/>
          </p:cNvPicPr>
          <p:nvPr/>
        </p:nvPicPr>
        <p:blipFill>
          <a:blip r:embed="rId3"/>
          <a:srcRect/>
          <a:stretch>
            <a:fillRect/>
          </a:stretch>
        </p:blipFill>
        <p:spPr bwMode="auto">
          <a:xfrm>
            <a:off x="7500958" y="4214818"/>
            <a:ext cx="1428750" cy="1905000"/>
          </a:xfrm>
          <a:prstGeom prst="rect">
            <a:avLst/>
          </a:prstGeom>
          <a:noFill/>
        </p:spPr>
      </p:pic>
      <p:sp>
        <p:nvSpPr>
          <p:cNvPr id="7" name="TextBox 6"/>
          <p:cNvSpPr txBox="1"/>
          <p:nvPr/>
        </p:nvSpPr>
        <p:spPr>
          <a:xfrm>
            <a:off x="7143768" y="6357958"/>
            <a:ext cx="2060332" cy="369332"/>
          </a:xfrm>
          <a:prstGeom prst="rect">
            <a:avLst/>
          </a:prstGeom>
          <a:noFill/>
        </p:spPr>
        <p:txBody>
          <a:bodyPr wrap="square" rtlCol="0">
            <a:spAutoFit/>
          </a:bodyPr>
          <a:lstStyle/>
          <a:p>
            <a:r>
              <a:rPr lang="ru-RU" dirty="0" smtClean="0"/>
              <a:t>К.Э.Циолковский</a:t>
            </a:r>
            <a:endParaRPr lang="ru-RU" dirty="0"/>
          </a:p>
        </p:txBody>
      </p:sp>
      <p:pic>
        <p:nvPicPr>
          <p:cNvPr id="2052" name="Picture 4" descr="C:\Users\Владелец\Desktop\Zhukovskij_ne.jpg"/>
          <p:cNvPicPr>
            <a:picLocks noChangeAspect="1" noChangeArrowheads="1"/>
          </p:cNvPicPr>
          <p:nvPr/>
        </p:nvPicPr>
        <p:blipFill>
          <a:blip r:embed="rId4"/>
          <a:srcRect/>
          <a:stretch>
            <a:fillRect/>
          </a:stretch>
        </p:blipFill>
        <p:spPr bwMode="auto">
          <a:xfrm>
            <a:off x="5214942" y="1571612"/>
            <a:ext cx="1828800" cy="2409825"/>
          </a:xfrm>
          <a:prstGeom prst="rect">
            <a:avLst/>
          </a:prstGeom>
          <a:noFill/>
        </p:spPr>
      </p:pic>
      <p:sp>
        <p:nvSpPr>
          <p:cNvPr id="9" name="TextBox 8"/>
          <p:cNvSpPr txBox="1"/>
          <p:nvPr/>
        </p:nvSpPr>
        <p:spPr>
          <a:xfrm>
            <a:off x="5286380" y="3786190"/>
            <a:ext cx="1631601" cy="369332"/>
          </a:xfrm>
          <a:prstGeom prst="rect">
            <a:avLst/>
          </a:prstGeom>
          <a:noFill/>
        </p:spPr>
        <p:txBody>
          <a:bodyPr wrap="none" rtlCol="0">
            <a:spAutoFit/>
          </a:bodyPr>
          <a:lstStyle/>
          <a:p>
            <a:r>
              <a:rPr lang="ru-RU" dirty="0" smtClean="0"/>
              <a:t>Н.Е.Жуковский</a:t>
            </a:r>
            <a:endParaRPr lang="ru-RU" dirty="0"/>
          </a:p>
        </p:txBody>
      </p:sp>
      <p:pic>
        <p:nvPicPr>
          <p:cNvPr id="2054" name="Picture 6" descr="http://im3-tub.yandex.net/i?id=2974247-10"/>
          <p:cNvPicPr>
            <a:picLocks noChangeAspect="1" noChangeArrowheads="1"/>
          </p:cNvPicPr>
          <p:nvPr/>
        </p:nvPicPr>
        <p:blipFill>
          <a:blip r:embed="rId5"/>
          <a:srcRect/>
          <a:stretch>
            <a:fillRect/>
          </a:stretch>
        </p:blipFill>
        <p:spPr bwMode="auto">
          <a:xfrm>
            <a:off x="5572132" y="4286256"/>
            <a:ext cx="1537858" cy="1828805"/>
          </a:xfrm>
          <a:prstGeom prst="rect">
            <a:avLst/>
          </a:prstGeom>
          <a:noFill/>
        </p:spPr>
      </p:pic>
      <p:sp>
        <p:nvSpPr>
          <p:cNvPr id="11" name="TextBox 10"/>
          <p:cNvSpPr txBox="1"/>
          <p:nvPr/>
        </p:nvSpPr>
        <p:spPr>
          <a:xfrm>
            <a:off x="5572132" y="6357958"/>
            <a:ext cx="1500198" cy="369332"/>
          </a:xfrm>
          <a:prstGeom prst="rect">
            <a:avLst/>
          </a:prstGeom>
          <a:noFill/>
        </p:spPr>
        <p:txBody>
          <a:bodyPr wrap="square" rtlCol="0">
            <a:spAutoFit/>
          </a:bodyPr>
          <a:lstStyle/>
          <a:p>
            <a:r>
              <a:rPr lang="ru-RU" dirty="0" smtClean="0"/>
              <a:t>И.П.Павлов</a:t>
            </a:r>
            <a:endParaRPr lang="ru-RU" dirty="0"/>
          </a:p>
        </p:txBody>
      </p:sp>
      <p:pic>
        <p:nvPicPr>
          <p:cNvPr id="2056" name="Picture 8" descr="http://im4-tub.yandex.net/i?id=116127661-05"/>
          <p:cNvPicPr>
            <a:picLocks noChangeAspect="1" noChangeArrowheads="1"/>
          </p:cNvPicPr>
          <p:nvPr/>
        </p:nvPicPr>
        <p:blipFill>
          <a:blip r:embed="rId6"/>
          <a:srcRect/>
          <a:stretch>
            <a:fillRect/>
          </a:stretch>
        </p:blipFill>
        <p:spPr bwMode="auto">
          <a:xfrm>
            <a:off x="3500430" y="1666546"/>
            <a:ext cx="1285884" cy="1991048"/>
          </a:xfrm>
          <a:prstGeom prst="rect">
            <a:avLst/>
          </a:prstGeom>
          <a:noFill/>
        </p:spPr>
      </p:pic>
      <p:sp>
        <p:nvSpPr>
          <p:cNvPr id="13" name="TextBox 12"/>
          <p:cNvSpPr txBox="1"/>
          <p:nvPr/>
        </p:nvSpPr>
        <p:spPr>
          <a:xfrm>
            <a:off x="3357554" y="3786190"/>
            <a:ext cx="1412566" cy="369332"/>
          </a:xfrm>
          <a:prstGeom prst="rect">
            <a:avLst/>
          </a:prstGeom>
          <a:noFill/>
        </p:spPr>
        <p:txBody>
          <a:bodyPr wrap="none" rtlCol="0">
            <a:spAutoFit/>
          </a:bodyPr>
          <a:lstStyle/>
          <a:p>
            <a:r>
              <a:rPr lang="ru-RU" dirty="0" smtClean="0"/>
              <a:t>Н.И.Вавилов</a:t>
            </a:r>
            <a:endParaRPr lang="ru-RU" dirty="0"/>
          </a:p>
        </p:txBody>
      </p:sp>
      <p:pic>
        <p:nvPicPr>
          <p:cNvPr id="2058" name="Picture 10" descr="Владимир Михайлович Бехтерев (1857-1927) ">
            <a:hlinkClick r:id="rId7"/>
          </p:cNvPr>
          <p:cNvPicPr>
            <a:picLocks noChangeAspect="1" noChangeArrowheads="1"/>
          </p:cNvPicPr>
          <p:nvPr/>
        </p:nvPicPr>
        <p:blipFill>
          <a:blip r:embed="rId8"/>
          <a:srcRect/>
          <a:stretch>
            <a:fillRect/>
          </a:stretch>
        </p:blipFill>
        <p:spPr bwMode="auto">
          <a:xfrm>
            <a:off x="1597321" y="1643050"/>
            <a:ext cx="1360164" cy="2000264"/>
          </a:xfrm>
          <a:prstGeom prst="rect">
            <a:avLst/>
          </a:prstGeom>
          <a:noFill/>
        </p:spPr>
      </p:pic>
      <p:sp>
        <p:nvSpPr>
          <p:cNvPr id="15" name="TextBox 14"/>
          <p:cNvSpPr txBox="1"/>
          <p:nvPr/>
        </p:nvSpPr>
        <p:spPr>
          <a:xfrm>
            <a:off x="1571604" y="3786190"/>
            <a:ext cx="1510350" cy="369332"/>
          </a:xfrm>
          <a:prstGeom prst="rect">
            <a:avLst/>
          </a:prstGeom>
          <a:noFill/>
        </p:spPr>
        <p:txBody>
          <a:bodyPr wrap="none" rtlCol="0">
            <a:spAutoFit/>
          </a:bodyPr>
          <a:lstStyle/>
          <a:p>
            <a:r>
              <a:rPr lang="ru-RU" dirty="0" smtClean="0"/>
              <a:t>В.М.Бехтерев</a:t>
            </a:r>
            <a:endParaRPr lang="ru-RU" dirty="0"/>
          </a:p>
        </p:txBody>
      </p:sp>
      <p:pic>
        <p:nvPicPr>
          <p:cNvPr id="2060" name="Picture 12" descr="http://im4-tub.yandex.net/i?id=74125702-13"/>
          <p:cNvPicPr>
            <a:picLocks noChangeAspect="1" noChangeArrowheads="1"/>
          </p:cNvPicPr>
          <p:nvPr/>
        </p:nvPicPr>
        <p:blipFill>
          <a:blip r:embed="rId9"/>
          <a:srcRect/>
          <a:stretch>
            <a:fillRect/>
          </a:stretch>
        </p:blipFill>
        <p:spPr bwMode="auto">
          <a:xfrm>
            <a:off x="3643306" y="4286256"/>
            <a:ext cx="1428760" cy="1928825"/>
          </a:xfrm>
          <a:prstGeom prst="rect">
            <a:avLst/>
          </a:prstGeom>
          <a:noFill/>
        </p:spPr>
      </p:pic>
      <p:sp>
        <p:nvSpPr>
          <p:cNvPr id="17" name="TextBox 16"/>
          <p:cNvSpPr txBox="1"/>
          <p:nvPr/>
        </p:nvSpPr>
        <p:spPr>
          <a:xfrm>
            <a:off x="3500430" y="6357958"/>
            <a:ext cx="1615379" cy="369332"/>
          </a:xfrm>
          <a:prstGeom prst="rect">
            <a:avLst/>
          </a:prstGeom>
          <a:noFill/>
        </p:spPr>
        <p:txBody>
          <a:bodyPr wrap="none" rtlCol="0">
            <a:spAutoFit/>
          </a:bodyPr>
          <a:lstStyle/>
          <a:p>
            <a:r>
              <a:rPr lang="ru-RU" dirty="0" smtClean="0"/>
              <a:t>К.А.Тимирязев</a:t>
            </a:r>
            <a:endParaRPr lang="ru-RU" dirty="0"/>
          </a:p>
        </p:txBody>
      </p:sp>
      <p:pic>
        <p:nvPicPr>
          <p:cNvPr id="2062" name="Picture 14" descr="Картинка 4 из 487">
            <a:hlinkClick r:id="rId10"/>
          </p:cNvPr>
          <p:cNvPicPr>
            <a:picLocks noChangeAspect="1" noChangeArrowheads="1"/>
          </p:cNvPicPr>
          <p:nvPr/>
        </p:nvPicPr>
        <p:blipFill>
          <a:blip r:embed="rId11"/>
          <a:srcRect/>
          <a:stretch>
            <a:fillRect/>
          </a:stretch>
        </p:blipFill>
        <p:spPr bwMode="auto">
          <a:xfrm>
            <a:off x="1687336" y="4181481"/>
            <a:ext cx="1598764" cy="2105039"/>
          </a:xfrm>
          <a:prstGeom prst="rect">
            <a:avLst/>
          </a:prstGeom>
          <a:noFill/>
        </p:spPr>
      </p:pic>
      <p:sp>
        <p:nvSpPr>
          <p:cNvPr id="19" name="TextBox 18"/>
          <p:cNvSpPr txBox="1"/>
          <p:nvPr/>
        </p:nvSpPr>
        <p:spPr>
          <a:xfrm>
            <a:off x="1643042" y="6357958"/>
            <a:ext cx="1634743" cy="369332"/>
          </a:xfrm>
          <a:prstGeom prst="rect">
            <a:avLst/>
          </a:prstGeom>
          <a:noFill/>
        </p:spPr>
        <p:txBody>
          <a:bodyPr wrap="square" rtlCol="0">
            <a:spAutoFit/>
          </a:bodyPr>
          <a:lstStyle/>
          <a:p>
            <a:r>
              <a:rPr lang="ru-RU" dirty="0" smtClean="0"/>
              <a:t>Н.Д.Зелинский</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Остались на Родине</a:t>
            </a:r>
            <a:endParaRPr lang="ru-RU" b="1" i="1" dirty="0"/>
          </a:p>
        </p:txBody>
      </p:sp>
      <p:pic>
        <p:nvPicPr>
          <p:cNvPr id="20483" name="Picture 3" descr="C:\Users\Владелец\Pictures\iCAMYJ57G.jpg"/>
          <p:cNvPicPr>
            <a:picLocks noGrp="1" noChangeAspect="1" noChangeArrowheads="1"/>
          </p:cNvPicPr>
          <p:nvPr>
            <p:ph sz="quarter" idx="1"/>
          </p:nvPr>
        </p:nvPicPr>
        <p:blipFill>
          <a:blip r:embed="rId2"/>
          <a:srcRect/>
          <a:stretch>
            <a:fillRect/>
          </a:stretch>
        </p:blipFill>
        <p:spPr bwMode="auto">
          <a:xfrm>
            <a:off x="6929438" y="1821718"/>
            <a:ext cx="1689100" cy="2176340"/>
          </a:xfrm>
          <a:prstGeom prst="rect">
            <a:avLst/>
          </a:prstGeom>
          <a:noFill/>
        </p:spPr>
      </p:pic>
      <p:pic>
        <p:nvPicPr>
          <p:cNvPr id="20484" name="Picture 4" descr="C:\Users\Владелец\Pictures\71.jpg"/>
          <p:cNvPicPr>
            <a:picLocks noChangeAspect="1" noChangeArrowheads="1"/>
          </p:cNvPicPr>
          <p:nvPr/>
        </p:nvPicPr>
        <p:blipFill>
          <a:blip r:embed="rId3"/>
          <a:srcRect/>
          <a:stretch>
            <a:fillRect/>
          </a:stretch>
        </p:blipFill>
        <p:spPr bwMode="auto">
          <a:xfrm>
            <a:off x="5214942" y="1928802"/>
            <a:ext cx="1381134" cy="2071701"/>
          </a:xfrm>
          <a:prstGeom prst="rect">
            <a:avLst/>
          </a:prstGeom>
          <a:noFill/>
        </p:spPr>
      </p:pic>
      <p:pic>
        <p:nvPicPr>
          <p:cNvPr id="20485" name="Picture 5" descr="C:\Users\Владелец\Pictures\0a03ee31797da2833995076a27bbc1ed.jpeg"/>
          <p:cNvPicPr>
            <a:picLocks noChangeAspect="1" noChangeArrowheads="1"/>
          </p:cNvPicPr>
          <p:nvPr/>
        </p:nvPicPr>
        <p:blipFill>
          <a:blip r:embed="rId4"/>
          <a:srcRect/>
          <a:stretch>
            <a:fillRect/>
          </a:stretch>
        </p:blipFill>
        <p:spPr bwMode="auto">
          <a:xfrm>
            <a:off x="3143240" y="1785926"/>
            <a:ext cx="1500198" cy="2230024"/>
          </a:xfrm>
          <a:prstGeom prst="rect">
            <a:avLst/>
          </a:prstGeom>
          <a:noFill/>
          <a:effectLst>
            <a:softEdge rad="127000"/>
          </a:effectLst>
        </p:spPr>
      </p:pic>
      <p:pic>
        <p:nvPicPr>
          <p:cNvPr id="20486" name="Picture 6" descr="C:\Users\Владелец\Pictures\page_227.jpg"/>
          <p:cNvPicPr>
            <a:picLocks noChangeAspect="1" noChangeArrowheads="1"/>
          </p:cNvPicPr>
          <p:nvPr/>
        </p:nvPicPr>
        <p:blipFill>
          <a:blip r:embed="rId5"/>
          <a:srcRect/>
          <a:stretch>
            <a:fillRect/>
          </a:stretch>
        </p:blipFill>
        <p:spPr bwMode="auto">
          <a:xfrm>
            <a:off x="5143504" y="4286256"/>
            <a:ext cx="1616726" cy="2214577"/>
          </a:xfrm>
          <a:prstGeom prst="rect">
            <a:avLst/>
          </a:prstGeom>
          <a:noFill/>
          <a:effectLst>
            <a:softEdge rad="127000"/>
          </a:effectLst>
        </p:spPr>
      </p:pic>
      <p:pic>
        <p:nvPicPr>
          <p:cNvPr id="20487" name="Picture 7" descr="C:\Users\Владелец\Desktop\mayakov.jpg"/>
          <p:cNvPicPr>
            <a:picLocks noChangeAspect="1" noChangeArrowheads="1"/>
          </p:cNvPicPr>
          <p:nvPr/>
        </p:nvPicPr>
        <p:blipFill>
          <a:blip r:embed="rId6"/>
          <a:srcRect/>
          <a:stretch>
            <a:fillRect/>
          </a:stretch>
        </p:blipFill>
        <p:spPr bwMode="auto">
          <a:xfrm>
            <a:off x="3143240" y="4319274"/>
            <a:ext cx="1714512" cy="2132334"/>
          </a:xfrm>
          <a:prstGeom prst="rect">
            <a:avLst/>
          </a:prstGeom>
          <a:noFill/>
          <a:effectLst>
            <a:softEdge rad="127000"/>
          </a:effectLst>
        </p:spPr>
      </p:pic>
      <p:pic>
        <p:nvPicPr>
          <p:cNvPr id="20488" name="Picture 8" descr="C:\Users\Владелец\Desktop\mejerkholddr.jpg"/>
          <p:cNvPicPr>
            <a:picLocks noChangeAspect="1" noChangeArrowheads="1"/>
          </p:cNvPicPr>
          <p:nvPr/>
        </p:nvPicPr>
        <p:blipFill>
          <a:blip r:embed="rId7"/>
          <a:srcRect/>
          <a:stretch>
            <a:fillRect/>
          </a:stretch>
        </p:blipFill>
        <p:spPr bwMode="auto">
          <a:xfrm>
            <a:off x="7072330" y="4071942"/>
            <a:ext cx="1768474" cy="2643206"/>
          </a:xfrm>
          <a:prstGeom prst="rect">
            <a:avLst/>
          </a:prstGeom>
          <a:noFill/>
          <a:effectLst>
            <a:softEdge rad="317500"/>
          </a:effectLst>
        </p:spPr>
      </p:pic>
      <p:sp>
        <p:nvSpPr>
          <p:cNvPr id="16" name="TextBox 15"/>
          <p:cNvSpPr txBox="1"/>
          <p:nvPr/>
        </p:nvSpPr>
        <p:spPr>
          <a:xfrm>
            <a:off x="428596" y="2285992"/>
            <a:ext cx="2643206" cy="3108543"/>
          </a:xfrm>
          <a:prstGeom prst="rect">
            <a:avLst/>
          </a:prstGeom>
          <a:noFill/>
        </p:spPr>
        <p:txBody>
          <a:bodyPr wrap="square" rtlCol="0">
            <a:spAutoFit/>
          </a:bodyPr>
          <a:lstStyle/>
          <a:p>
            <a:r>
              <a:rPr lang="ru-RU" sz="2800" b="1" i="1" dirty="0" smtClean="0"/>
              <a:t>М. Волошин</a:t>
            </a:r>
          </a:p>
          <a:p>
            <a:r>
              <a:rPr lang="ru-RU" sz="2800" b="1" i="1" dirty="0" smtClean="0"/>
              <a:t>А. Ахматова</a:t>
            </a:r>
          </a:p>
          <a:p>
            <a:r>
              <a:rPr lang="ru-RU" sz="2800" b="1" i="1" dirty="0" smtClean="0"/>
              <a:t>Н. Гумилев</a:t>
            </a:r>
          </a:p>
          <a:p>
            <a:r>
              <a:rPr lang="ru-RU" sz="2800" b="1" i="1" dirty="0" smtClean="0"/>
              <a:t>В. Маяковский</a:t>
            </a:r>
          </a:p>
          <a:p>
            <a:r>
              <a:rPr lang="ru-RU" sz="2800" b="1" i="1" dirty="0" smtClean="0"/>
              <a:t>М. Булгаков</a:t>
            </a:r>
          </a:p>
          <a:p>
            <a:r>
              <a:rPr lang="ru-RU" sz="2800" b="1" i="1" dirty="0" smtClean="0"/>
              <a:t>В. Мейерхольд</a:t>
            </a:r>
          </a:p>
          <a:p>
            <a:r>
              <a:rPr lang="ru-RU" sz="2800" b="1" i="1" dirty="0" smtClean="0"/>
              <a:t>и др.</a:t>
            </a:r>
            <a:endParaRPr lang="ru-RU" sz="2800" b="1"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«Сменовеховство»</a:t>
            </a:r>
            <a:endParaRPr lang="ru-RU" b="1" i="1" dirty="0"/>
          </a:p>
        </p:txBody>
      </p:sp>
      <p:sp>
        <p:nvSpPr>
          <p:cNvPr id="3" name="Прямоугольник 2"/>
          <p:cNvSpPr/>
          <p:nvPr/>
        </p:nvSpPr>
        <p:spPr>
          <a:xfrm>
            <a:off x="500034" y="1571612"/>
            <a:ext cx="8429684" cy="4524315"/>
          </a:xfrm>
          <a:prstGeom prst="rect">
            <a:avLst/>
          </a:prstGeom>
        </p:spPr>
        <p:txBody>
          <a:bodyPr wrap="square">
            <a:spAutoFit/>
          </a:bodyPr>
          <a:lstStyle/>
          <a:p>
            <a:pPr>
              <a:buFont typeface="Arial" pitchFamily="34" charset="0"/>
              <a:buChar char="•"/>
            </a:pPr>
            <a:r>
              <a:rPr lang="ru-RU" sz="2400" b="1" i="1" dirty="0" smtClean="0"/>
              <a:t>идейно-политическое и общественное движение, возникшее в начале 1920-х гг. в среде </a:t>
            </a:r>
            <a:r>
              <a:rPr lang="ru-RU" sz="2400" b="1" i="1" dirty="0" smtClean="0">
                <a:solidFill>
                  <a:srgbClr val="FF0000"/>
                </a:solidFill>
              </a:rPr>
              <a:t>русской зарубежной либерально настроенной интеллигенции</a:t>
            </a:r>
            <a:r>
              <a:rPr lang="ru-RU" sz="2400" b="1" i="1" dirty="0" smtClean="0"/>
              <a:t>. Получило свое название от сборника "Смена вех", вышедшего в Праге в июле 1921 году.</a:t>
            </a:r>
          </a:p>
          <a:p>
            <a:pPr>
              <a:buFont typeface="Arial" pitchFamily="34" charset="0"/>
              <a:buChar char="•"/>
            </a:pPr>
            <a:r>
              <a:rPr lang="ru-RU" sz="2400" b="1" i="1" dirty="0" smtClean="0"/>
              <a:t>Сменовеховцы ставили перед собой задачу - </a:t>
            </a:r>
            <a:r>
              <a:rPr lang="ru-RU" sz="2400" b="1" i="1" dirty="0" smtClean="0">
                <a:solidFill>
                  <a:srgbClr val="FF0000"/>
                </a:solidFill>
              </a:rPr>
              <a:t>пересмотреть позицию </a:t>
            </a:r>
            <a:r>
              <a:rPr lang="ru-RU" sz="2400" b="1" i="1" dirty="0" smtClean="0"/>
              <a:t>интеллигенции по отношению к послереволюционной России.</a:t>
            </a:r>
          </a:p>
          <a:p>
            <a:pPr>
              <a:buFont typeface="Arial" pitchFamily="34" charset="0"/>
              <a:buChar char="•"/>
            </a:pPr>
            <a:r>
              <a:rPr lang="ru-RU" sz="2400" b="1" i="1" dirty="0" smtClean="0"/>
              <a:t>Суть этого пересмотра состояла </a:t>
            </a:r>
            <a:r>
              <a:rPr lang="ru-RU" sz="2400" b="1" i="1" dirty="0" smtClean="0">
                <a:solidFill>
                  <a:srgbClr val="FF0000"/>
                </a:solidFill>
              </a:rPr>
              <a:t>в отказе от вооруженной борьбы с новой властью</a:t>
            </a:r>
            <a:r>
              <a:rPr lang="ru-RU" sz="2400" b="1" i="1" dirty="0" smtClean="0"/>
              <a:t>, признании необходимости сотрудничества с нею во имя благополучия Отечества.</a:t>
            </a:r>
            <a:endParaRPr lang="ru-RU" sz="2400" b="1"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154</TotalTime>
  <Words>726</Words>
  <PresentationFormat>Экран (4:3)</PresentationFormat>
  <Paragraphs>92</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Обычная</vt:lpstr>
      <vt:lpstr>Духовная жизнь СССР в 20-е годы.</vt:lpstr>
      <vt:lpstr>Главные задачи культурной революции:</vt:lpstr>
      <vt:lpstr>«Долой неграмотность!»</vt:lpstr>
      <vt:lpstr>Народное образование.</vt:lpstr>
      <vt:lpstr>Власть и интеллигенция:  вопрос об отношении к революции.</vt:lpstr>
      <vt:lpstr> «Интеллигенция всегда была революционна. Декреты большевиков - это символы интеллигенции.  Брошенные лозунги, требующие разработки. Земля Божия... разве это не символ передовой интеллигенции?  Правда, большевики не произносят слова "Божья", они больше чертыхаются, но ведь из песни слова не выкинешь.  Озлобление интеллигенции против большевиков на поверхности. Оно, кажется, уже проходит. Человек думает иначе, чем высказывается. Наступает примиренность, примиренность музыкальная...» </vt:lpstr>
      <vt:lpstr>Остались на Родине</vt:lpstr>
      <vt:lpstr>Остались на Родине</vt:lpstr>
      <vt:lpstr>«Сменовеховство»</vt:lpstr>
      <vt:lpstr>«Сменовеховство» (результаты)</vt:lpstr>
      <vt:lpstr>Классовой подход к культуре</vt:lpstr>
      <vt:lpstr>Из Постановления Политбюро ЦК РКП(б) "О политике партии в области художественной литературы" 18 июня 1925 г.</vt:lpstr>
      <vt:lpstr>Большевики и церковь.</vt:lpstr>
      <vt:lpstr>Слайд 14</vt:lpstr>
      <vt:lpstr>На Церковь обрушивались все новые и новые запреты</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Духовная жизнь СССР в 20-е годы.</dc:title>
  <dc:creator>Владелец</dc:creator>
  <cp:lastModifiedBy>Владелец</cp:lastModifiedBy>
  <cp:revision>18</cp:revision>
  <dcterms:created xsi:type="dcterms:W3CDTF">2010-12-12T08:25:46Z</dcterms:created>
  <dcterms:modified xsi:type="dcterms:W3CDTF">2010-12-12T11:12:16Z</dcterms:modified>
</cp:coreProperties>
</file>