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57" r:id="rId9"/>
    <p:sldId id="258" r:id="rId10"/>
    <p:sldId id="259" r:id="rId11"/>
    <p:sldId id="260" r:id="rId12"/>
    <p:sldId id="261" r:id="rId13"/>
    <p:sldId id="262" r:id="rId14"/>
    <p:sldId id="267" r:id="rId15"/>
    <p:sldId id="264" r:id="rId16"/>
    <p:sldId id="265" r:id="rId17"/>
    <p:sldId id="266" r:id="rId18"/>
    <p:sldId id="26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65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2C50A3-DCB1-4D19-9092-E875C50D7E5A}" type="doc">
      <dgm:prSet loTypeId="urn:microsoft.com/office/officeart/2005/8/layout/vProcess5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9E8AD60-416D-4F40-8A4B-8108FF57CC11}">
      <dgm:prSet phldrT="[Текст]" custT="1"/>
      <dgm:spPr>
        <a:solidFill>
          <a:schemeClr val="accent2"/>
        </a:solidFill>
      </dgm:spPr>
      <dgm:t>
        <a:bodyPr/>
        <a:lstStyle/>
        <a:p>
          <a:pPr algn="ctr"/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Законодательная инициатива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F55680-F5C7-47B6-929A-C4B8DB15258C}" type="parTrans" cxnId="{E365C956-7944-45FD-A422-454871189F39}">
      <dgm:prSet/>
      <dgm:spPr/>
      <dgm:t>
        <a:bodyPr/>
        <a:lstStyle/>
        <a:p>
          <a:endParaRPr lang="ru-RU"/>
        </a:p>
      </dgm:t>
    </dgm:pt>
    <dgm:pt modelId="{7808C7AB-3FFD-4905-8917-5F15309EE57D}" type="sibTrans" cxnId="{E365C956-7944-45FD-A422-454871189F39}">
      <dgm:prSet/>
      <dgm:spPr/>
      <dgm:t>
        <a:bodyPr/>
        <a:lstStyle/>
        <a:p>
          <a:endParaRPr lang="ru-RU"/>
        </a:p>
      </dgm:t>
    </dgm:pt>
    <dgm:pt modelId="{29F4D198-42D7-4C0F-AABF-8ACB21EDF72C}">
      <dgm:prSet phldrT="[Текст]"/>
      <dgm:spPr>
        <a:solidFill>
          <a:schemeClr val="accent2"/>
        </a:solidFill>
      </dgm:spPr>
      <dgm:t>
        <a:bodyPr/>
        <a:lstStyle/>
        <a:p>
          <a:pPr algn="ctr"/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Обсуждение законопроекта в Государственной Думе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C70F81-A258-4ABE-8BAB-81002E9B160B}" type="parTrans" cxnId="{3D120665-2447-4BD6-A9DA-A250CDDC553B}">
      <dgm:prSet/>
      <dgm:spPr/>
      <dgm:t>
        <a:bodyPr/>
        <a:lstStyle/>
        <a:p>
          <a:endParaRPr lang="ru-RU"/>
        </a:p>
      </dgm:t>
    </dgm:pt>
    <dgm:pt modelId="{471C1730-EDA0-4EAA-9C75-F1D3467BDA9E}" type="sibTrans" cxnId="{3D120665-2447-4BD6-A9DA-A250CDDC553B}">
      <dgm:prSet/>
      <dgm:spPr/>
      <dgm:t>
        <a:bodyPr/>
        <a:lstStyle/>
        <a:p>
          <a:endParaRPr lang="ru-RU"/>
        </a:p>
      </dgm:t>
    </dgm:pt>
    <dgm:pt modelId="{536A4354-F47C-4EF1-A6B6-8CE1AD0D508E}">
      <dgm:prSet phldrT="[Текст]"/>
      <dgm:spPr>
        <a:solidFill>
          <a:schemeClr val="accent2"/>
        </a:solidFill>
      </dgm:spPr>
      <dgm:t>
        <a:bodyPr/>
        <a:lstStyle/>
        <a:p>
          <a:pPr algn="ctr"/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Принятие Закона в Государственной Думе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F37ED37-0E22-4AB3-819C-B80A93E19E12}" type="parTrans" cxnId="{6A33E54B-B70B-4FA1-8164-6D28FAAF0F61}">
      <dgm:prSet/>
      <dgm:spPr/>
      <dgm:t>
        <a:bodyPr/>
        <a:lstStyle/>
        <a:p>
          <a:endParaRPr lang="ru-RU"/>
        </a:p>
      </dgm:t>
    </dgm:pt>
    <dgm:pt modelId="{50E84FF8-39EC-4075-A5FE-1ADC3C01C0B4}" type="sibTrans" cxnId="{6A33E54B-B70B-4FA1-8164-6D28FAAF0F61}">
      <dgm:prSet/>
      <dgm:spPr/>
      <dgm:t>
        <a:bodyPr/>
        <a:lstStyle/>
        <a:p>
          <a:endParaRPr lang="ru-RU"/>
        </a:p>
      </dgm:t>
    </dgm:pt>
    <dgm:pt modelId="{6B33FAFA-3787-4977-BEFE-A2717E765B45}">
      <dgm:prSet/>
      <dgm:spPr>
        <a:solidFill>
          <a:schemeClr val="accent2"/>
        </a:solidFill>
      </dgm:spPr>
      <dgm:t>
        <a:bodyPr/>
        <a:lstStyle/>
        <a:p>
          <a:pPr algn="ctr"/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Принятие Закона в Совете Федерации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4AEE599-02EB-475A-8C85-0F68FAEC9E94}" type="parTrans" cxnId="{40873399-D574-4896-9E0B-63501BA68A3E}">
      <dgm:prSet/>
      <dgm:spPr/>
      <dgm:t>
        <a:bodyPr/>
        <a:lstStyle/>
        <a:p>
          <a:endParaRPr lang="ru-RU"/>
        </a:p>
      </dgm:t>
    </dgm:pt>
    <dgm:pt modelId="{5989CAF8-D0B2-4880-9B1F-BF41D753E84D}" type="sibTrans" cxnId="{40873399-D574-4896-9E0B-63501BA68A3E}">
      <dgm:prSet/>
      <dgm:spPr/>
      <dgm:t>
        <a:bodyPr/>
        <a:lstStyle/>
        <a:p>
          <a:endParaRPr lang="ru-RU"/>
        </a:p>
      </dgm:t>
    </dgm:pt>
    <dgm:pt modelId="{D9ABD83E-3295-4AFA-B26D-6CE4B2F821FB}">
      <dgm:prSet/>
      <dgm:spPr>
        <a:solidFill>
          <a:schemeClr val="accent2"/>
        </a:solidFill>
      </dgm:spPr>
      <dgm:t>
        <a:bodyPr/>
        <a:lstStyle/>
        <a:p>
          <a:pPr algn="ctr"/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Подписание и обнародование Закона Президентом РФ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68FFC2-C2C4-4E24-A279-192D164CF33B}" type="parTrans" cxnId="{B60E3554-083D-44AC-A59B-614D830A67C5}">
      <dgm:prSet/>
      <dgm:spPr/>
      <dgm:t>
        <a:bodyPr/>
        <a:lstStyle/>
        <a:p>
          <a:endParaRPr lang="ru-RU"/>
        </a:p>
      </dgm:t>
    </dgm:pt>
    <dgm:pt modelId="{47DF561E-C61C-4924-9B66-C98B46A2C6CF}" type="sibTrans" cxnId="{B60E3554-083D-44AC-A59B-614D830A67C5}">
      <dgm:prSet/>
      <dgm:spPr/>
      <dgm:t>
        <a:bodyPr/>
        <a:lstStyle/>
        <a:p>
          <a:endParaRPr lang="ru-RU"/>
        </a:p>
      </dgm:t>
    </dgm:pt>
    <dgm:pt modelId="{D70C3E2E-0240-43A6-91B4-EEF79636C3CD}" type="pres">
      <dgm:prSet presAssocID="{9C2C50A3-DCB1-4D19-9092-E875C50D7E5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BB5469-C8CF-4B61-A205-028D2B9194F3}" type="pres">
      <dgm:prSet presAssocID="{9C2C50A3-DCB1-4D19-9092-E875C50D7E5A}" presName="dummyMaxCanvas" presStyleCnt="0">
        <dgm:presLayoutVars/>
      </dgm:prSet>
      <dgm:spPr/>
    </dgm:pt>
    <dgm:pt modelId="{21577744-8F51-4159-9B98-62B2600E121D}" type="pres">
      <dgm:prSet presAssocID="{9C2C50A3-DCB1-4D19-9092-E875C50D7E5A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A2A80C-920E-475D-A5CF-5515B47A06A3}" type="pres">
      <dgm:prSet presAssocID="{9C2C50A3-DCB1-4D19-9092-E875C50D7E5A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000FCB-D476-4A0C-A2D3-B8D63AB4DCEE}" type="pres">
      <dgm:prSet presAssocID="{9C2C50A3-DCB1-4D19-9092-E875C50D7E5A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7F1985-8EEE-4080-B58B-47937EE80B3D}" type="pres">
      <dgm:prSet presAssocID="{9C2C50A3-DCB1-4D19-9092-E875C50D7E5A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35A7FE-3A2C-4E5B-B561-9191CE1C21B2}" type="pres">
      <dgm:prSet presAssocID="{9C2C50A3-DCB1-4D19-9092-E875C50D7E5A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ADC037-75FF-4AA9-A00C-3CFB5CF3BC8D}" type="pres">
      <dgm:prSet presAssocID="{9C2C50A3-DCB1-4D19-9092-E875C50D7E5A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79CBF5-2D6A-4E54-8F4E-55DD54F63E59}" type="pres">
      <dgm:prSet presAssocID="{9C2C50A3-DCB1-4D19-9092-E875C50D7E5A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6EB8E-67D7-4AFF-A476-41BA8661398C}" type="pres">
      <dgm:prSet presAssocID="{9C2C50A3-DCB1-4D19-9092-E875C50D7E5A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A56FFD-C381-4D68-8BF1-F54789F86083}" type="pres">
      <dgm:prSet presAssocID="{9C2C50A3-DCB1-4D19-9092-E875C50D7E5A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618372-88FE-44DB-B1CF-9DC6DEC0B445}" type="pres">
      <dgm:prSet presAssocID="{9C2C50A3-DCB1-4D19-9092-E875C50D7E5A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5101C4-8916-4FD7-9DEE-1FC2FCA4BB6E}" type="pres">
      <dgm:prSet presAssocID="{9C2C50A3-DCB1-4D19-9092-E875C50D7E5A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2291AB-DC15-4DD2-9FC0-0DFF9DCE3E19}" type="pres">
      <dgm:prSet presAssocID="{9C2C50A3-DCB1-4D19-9092-E875C50D7E5A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A545AB-DD66-43D7-836A-19B43B388129}" type="pres">
      <dgm:prSet presAssocID="{9C2C50A3-DCB1-4D19-9092-E875C50D7E5A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705E17-3657-4B6C-B45F-D3747B0D491F}" type="pres">
      <dgm:prSet presAssocID="{9C2C50A3-DCB1-4D19-9092-E875C50D7E5A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65C956-7944-45FD-A422-454871189F39}" srcId="{9C2C50A3-DCB1-4D19-9092-E875C50D7E5A}" destId="{D9E8AD60-416D-4F40-8A4B-8108FF57CC11}" srcOrd="0" destOrd="0" parTransId="{9DF55680-F5C7-47B6-929A-C4B8DB15258C}" sibTransId="{7808C7AB-3FFD-4905-8917-5F15309EE57D}"/>
    <dgm:cxn modelId="{4B2E4CD2-4D24-4C97-BEE4-17E7E760A4B5}" type="presOf" srcId="{D9E8AD60-416D-4F40-8A4B-8108FF57CC11}" destId="{25618372-88FE-44DB-B1CF-9DC6DEC0B445}" srcOrd="1" destOrd="0" presId="urn:microsoft.com/office/officeart/2005/8/layout/vProcess5"/>
    <dgm:cxn modelId="{B60E3554-083D-44AC-A59B-614D830A67C5}" srcId="{9C2C50A3-DCB1-4D19-9092-E875C50D7E5A}" destId="{D9ABD83E-3295-4AFA-B26D-6CE4B2F821FB}" srcOrd="4" destOrd="0" parTransId="{8C68FFC2-C2C4-4E24-A279-192D164CF33B}" sibTransId="{47DF561E-C61C-4924-9B66-C98B46A2C6CF}"/>
    <dgm:cxn modelId="{505F513F-9328-4BF8-900C-5BA3CE346EB0}" type="presOf" srcId="{D9E8AD60-416D-4F40-8A4B-8108FF57CC11}" destId="{21577744-8F51-4159-9B98-62B2600E121D}" srcOrd="0" destOrd="0" presId="urn:microsoft.com/office/officeart/2005/8/layout/vProcess5"/>
    <dgm:cxn modelId="{975ADCFC-D2B5-4059-942B-EC367DAA310D}" type="presOf" srcId="{50E84FF8-39EC-4075-A5FE-1ADC3C01C0B4}" destId="{4926EB8E-67D7-4AFF-A476-41BA8661398C}" srcOrd="0" destOrd="0" presId="urn:microsoft.com/office/officeart/2005/8/layout/vProcess5"/>
    <dgm:cxn modelId="{3CA7CEDC-E671-4869-BB08-956C7B6994AC}" type="presOf" srcId="{7808C7AB-3FFD-4905-8917-5F15309EE57D}" destId="{72ADC037-75FF-4AA9-A00C-3CFB5CF3BC8D}" srcOrd="0" destOrd="0" presId="urn:microsoft.com/office/officeart/2005/8/layout/vProcess5"/>
    <dgm:cxn modelId="{40873399-D574-4896-9E0B-63501BA68A3E}" srcId="{9C2C50A3-DCB1-4D19-9092-E875C50D7E5A}" destId="{6B33FAFA-3787-4977-BEFE-A2717E765B45}" srcOrd="3" destOrd="0" parTransId="{D4AEE599-02EB-475A-8C85-0F68FAEC9E94}" sibTransId="{5989CAF8-D0B2-4880-9B1F-BF41D753E84D}"/>
    <dgm:cxn modelId="{6A33E54B-B70B-4FA1-8164-6D28FAAF0F61}" srcId="{9C2C50A3-DCB1-4D19-9092-E875C50D7E5A}" destId="{536A4354-F47C-4EF1-A6B6-8CE1AD0D508E}" srcOrd="2" destOrd="0" parTransId="{6F37ED37-0E22-4AB3-819C-B80A93E19E12}" sibTransId="{50E84FF8-39EC-4075-A5FE-1ADC3C01C0B4}"/>
    <dgm:cxn modelId="{223EBD9E-BBB1-436D-A487-851F64159B19}" type="presOf" srcId="{6B33FAFA-3787-4977-BEFE-A2717E765B45}" destId="{1F7F1985-8EEE-4080-B58B-47937EE80B3D}" srcOrd="0" destOrd="0" presId="urn:microsoft.com/office/officeart/2005/8/layout/vProcess5"/>
    <dgm:cxn modelId="{338D927D-E61A-41AA-91B7-59AD02DA2AF7}" type="presOf" srcId="{9C2C50A3-DCB1-4D19-9092-E875C50D7E5A}" destId="{D70C3E2E-0240-43A6-91B4-EEF79636C3CD}" srcOrd="0" destOrd="0" presId="urn:microsoft.com/office/officeart/2005/8/layout/vProcess5"/>
    <dgm:cxn modelId="{71500EF1-C651-4B61-847C-0C7C92CBA43B}" type="presOf" srcId="{5989CAF8-D0B2-4880-9B1F-BF41D753E84D}" destId="{7CA56FFD-C381-4D68-8BF1-F54789F86083}" srcOrd="0" destOrd="0" presId="urn:microsoft.com/office/officeart/2005/8/layout/vProcess5"/>
    <dgm:cxn modelId="{117A0B6F-CD36-4EB2-910D-7B75E8C821FF}" type="presOf" srcId="{29F4D198-42D7-4C0F-AABF-8ACB21EDF72C}" destId="{3A5101C4-8916-4FD7-9DEE-1FC2FCA4BB6E}" srcOrd="1" destOrd="0" presId="urn:microsoft.com/office/officeart/2005/8/layout/vProcess5"/>
    <dgm:cxn modelId="{729DA8FF-2BB2-4A8B-BB56-D445B3472C1C}" type="presOf" srcId="{536A4354-F47C-4EF1-A6B6-8CE1AD0D508E}" destId="{D42291AB-DC15-4DD2-9FC0-0DFF9DCE3E19}" srcOrd="1" destOrd="0" presId="urn:microsoft.com/office/officeart/2005/8/layout/vProcess5"/>
    <dgm:cxn modelId="{401986A3-F726-4EDD-B35E-D6B527E2DA8E}" type="presOf" srcId="{536A4354-F47C-4EF1-A6B6-8CE1AD0D508E}" destId="{02000FCB-D476-4A0C-A2D3-B8D63AB4DCEE}" srcOrd="0" destOrd="0" presId="urn:microsoft.com/office/officeart/2005/8/layout/vProcess5"/>
    <dgm:cxn modelId="{3D120665-2447-4BD6-A9DA-A250CDDC553B}" srcId="{9C2C50A3-DCB1-4D19-9092-E875C50D7E5A}" destId="{29F4D198-42D7-4C0F-AABF-8ACB21EDF72C}" srcOrd="1" destOrd="0" parTransId="{12C70F81-A258-4ABE-8BAB-81002E9B160B}" sibTransId="{471C1730-EDA0-4EAA-9C75-F1D3467BDA9E}"/>
    <dgm:cxn modelId="{6294630C-B67E-40AF-B5E7-449FF3D1770C}" type="presOf" srcId="{471C1730-EDA0-4EAA-9C75-F1D3467BDA9E}" destId="{1579CBF5-2D6A-4E54-8F4E-55DD54F63E59}" srcOrd="0" destOrd="0" presId="urn:microsoft.com/office/officeart/2005/8/layout/vProcess5"/>
    <dgm:cxn modelId="{73E31E4C-8836-4B48-9A45-8AA6D9EBDC94}" type="presOf" srcId="{D9ABD83E-3295-4AFA-B26D-6CE4B2F821FB}" destId="{9235A7FE-3A2C-4E5B-B561-9191CE1C21B2}" srcOrd="0" destOrd="0" presId="urn:microsoft.com/office/officeart/2005/8/layout/vProcess5"/>
    <dgm:cxn modelId="{1E8572C7-94AB-4506-9F21-0B9E5C2262C5}" type="presOf" srcId="{D9ABD83E-3295-4AFA-B26D-6CE4B2F821FB}" destId="{9B705E17-3657-4B6C-B45F-D3747B0D491F}" srcOrd="1" destOrd="0" presId="urn:microsoft.com/office/officeart/2005/8/layout/vProcess5"/>
    <dgm:cxn modelId="{EF69253D-29E5-43EA-8827-32BE1851DE4D}" type="presOf" srcId="{29F4D198-42D7-4C0F-AABF-8ACB21EDF72C}" destId="{AAA2A80C-920E-475D-A5CF-5515B47A06A3}" srcOrd="0" destOrd="0" presId="urn:microsoft.com/office/officeart/2005/8/layout/vProcess5"/>
    <dgm:cxn modelId="{7AFE31C9-A613-4EEC-B622-502DA90CF001}" type="presOf" srcId="{6B33FAFA-3787-4977-BEFE-A2717E765B45}" destId="{52A545AB-DD66-43D7-836A-19B43B388129}" srcOrd="1" destOrd="0" presId="urn:microsoft.com/office/officeart/2005/8/layout/vProcess5"/>
    <dgm:cxn modelId="{021238A3-47F2-49F2-8CF5-3E139532F068}" type="presParOf" srcId="{D70C3E2E-0240-43A6-91B4-EEF79636C3CD}" destId="{B9BB5469-C8CF-4B61-A205-028D2B9194F3}" srcOrd="0" destOrd="0" presId="urn:microsoft.com/office/officeart/2005/8/layout/vProcess5"/>
    <dgm:cxn modelId="{B021F7BF-C17C-44F6-834C-00C0F29674A1}" type="presParOf" srcId="{D70C3E2E-0240-43A6-91B4-EEF79636C3CD}" destId="{21577744-8F51-4159-9B98-62B2600E121D}" srcOrd="1" destOrd="0" presId="urn:microsoft.com/office/officeart/2005/8/layout/vProcess5"/>
    <dgm:cxn modelId="{3523CAF3-7C08-40BC-89BA-F9184137AFD2}" type="presParOf" srcId="{D70C3E2E-0240-43A6-91B4-EEF79636C3CD}" destId="{AAA2A80C-920E-475D-A5CF-5515B47A06A3}" srcOrd="2" destOrd="0" presId="urn:microsoft.com/office/officeart/2005/8/layout/vProcess5"/>
    <dgm:cxn modelId="{8A08F4ED-27CE-4475-A945-F6B2E90D3638}" type="presParOf" srcId="{D70C3E2E-0240-43A6-91B4-EEF79636C3CD}" destId="{02000FCB-D476-4A0C-A2D3-B8D63AB4DCEE}" srcOrd="3" destOrd="0" presId="urn:microsoft.com/office/officeart/2005/8/layout/vProcess5"/>
    <dgm:cxn modelId="{94E5FCDA-1027-45AA-8BC7-C814D074762D}" type="presParOf" srcId="{D70C3E2E-0240-43A6-91B4-EEF79636C3CD}" destId="{1F7F1985-8EEE-4080-B58B-47937EE80B3D}" srcOrd="4" destOrd="0" presId="urn:microsoft.com/office/officeart/2005/8/layout/vProcess5"/>
    <dgm:cxn modelId="{1AA0386C-EF52-42CA-85B8-B0761512BC53}" type="presParOf" srcId="{D70C3E2E-0240-43A6-91B4-EEF79636C3CD}" destId="{9235A7FE-3A2C-4E5B-B561-9191CE1C21B2}" srcOrd="5" destOrd="0" presId="urn:microsoft.com/office/officeart/2005/8/layout/vProcess5"/>
    <dgm:cxn modelId="{B527A2AA-7ED7-4D94-B5F0-ED17D8AD32A4}" type="presParOf" srcId="{D70C3E2E-0240-43A6-91B4-EEF79636C3CD}" destId="{72ADC037-75FF-4AA9-A00C-3CFB5CF3BC8D}" srcOrd="6" destOrd="0" presId="urn:microsoft.com/office/officeart/2005/8/layout/vProcess5"/>
    <dgm:cxn modelId="{BBBC77D1-2E2D-4ECD-B33A-55BAEE75BD1E}" type="presParOf" srcId="{D70C3E2E-0240-43A6-91B4-EEF79636C3CD}" destId="{1579CBF5-2D6A-4E54-8F4E-55DD54F63E59}" srcOrd="7" destOrd="0" presId="urn:microsoft.com/office/officeart/2005/8/layout/vProcess5"/>
    <dgm:cxn modelId="{F9D421E5-535B-452E-9590-4FE05B8DB648}" type="presParOf" srcId="{D70C3E2E-0240-43A6-91B4-EEF79636C3CD}" destId="{4926EB8E-67D7-4AFF-A476-41BA8661398C}" srcOrd="8" destOrd="0" presId="urn:microsoft.com/office/officeart/2005/8/layout/vProcess5"/>
    <dgm:cxn modelId="{8A166BBB-C320-40B6-B989-BFC5CC77B5DE}" type="presParOf" srcId="{D70C3E2E-0240-43A6-91B4-EEF79636C3CD}" destId="{7CA56FFD-C381-4D68-8BF1-F54789F86083}" srcOrd="9" destOrd="0" presId="urn:microsoft.com/office/officeart/2005/8/layout/vProcess5"/>
    <dgm:cxn modelId="{C1091A53-FCDD-4E63-B755-ED9E3FD3EC3F}" type="presParOf" srcId="{D70C3E2E-0240-43A6-91B4-EEF79636C3CD}" destId="{25618372-88FE-44DB-B1CF-9DC6DEC0B445}" srcOrd="10" destOrd="0" presId="urn:microsoft.com/office/officeart/2005/8/layout/vProcess5"/>
    <dgm:cxn modelId="{26354861-A671-4B64-A855-004CFFE5E148}" type="presParOf" srcId="{D70C3E2E-0240-43A6-91B4-EEF79636C3CD}" destId="{3A5101C4-8916-4FD7-9DEE-1FC2FCA4BB6E}" srcOrd="11" destOrd="0" presId="urn:microsoft.com/office/officeart/2005/8/layout/vProcess5"/>
    <dgm:cxn modelId="{FECEE685-758A-4504-A8C3-D5D6D0071713}" type="presParOf" srcId="{D70C3E2E-0240-43A6-91B4-EEF79636C3CD}" destId="{D42291AB-DC15-4DD2-9FC0-0DFF9DCE3E19}" srcOrd="12" destOrd="0" presId="urn:microsoft.com/office/officeart/2005/8/layout/vProcess5"/>
    <dgm:cxn modelId="{C1516954-2B83-45D3-9F39-BCCEFDE8D6B5}" type="presParOf" srcId="{D70C3E2E-0240-43A6-91B4-EEF79636C3CD}" destId="{52A545AB-DD66-43D7-836A-19B43B388129}" srcOrd="13" destOrd="0" presId="urn:microsoft.com/office/officeart/2005/8/layout/vProcess5"/>
    <dgm:cxn modelId="{2236CB47-C5EC-4278-B470-BFE4A40CF7E9}" type="presParOf" srcId="{D70C3E2E-0240-43A6-91B4-EEF79636C3CD}" destId="{9B705E17-3657-4B6C-B45F-D3747B0D491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577744-8F51-4159-9B98-62B2600E121D}">
      <dsp:nvSpPr>
        <dsp:cNvPr id="0" name=""/>
        <dsp:cNvSpPr/>
      </dsp:nvSpPr>
      <dsp:spPr>
        <a:xfrm>
          <a:off x="0" y="0"/>
          <a:ext cx="6336792" cy="894972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Законодательная инициатива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0"/>
        <a:ext cx="5318760" cy="894972"/>
      </dsp:txXfrm>
    </dsp:sp>
    <dsp:sp modelId="{AAA2A80C-920E-475D-A5CF-5515B47A06A3}">
      <dsp:nvSpPr>
        <dsp:cNvPr id="0" name=""/>
        <dsp:cNvSpPr/>
      </dsp:nvSpPr>
      <dsp:spPr>
        <a:xfrm>
          <a:off x="473202" y="1019274"/>
          <a:ext cx="6336792" cy="894972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Обсуждение законопроекта в Государственной Думе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3202" y="1019274"/>
        <a:ext cx="5281857" cy="894972"/>
      </dsp:txXfrm>
    </dsp:sp>
    <dsp:sp modelId="{02000FCB-D476-4A0C-A2D3-B8D63AB4DCEE}">
      <dsp:nvSpPr>
        <dsp:cNvPr id="0" name=""/>
        <dsp:cNvSpPr/>
      </dsp:nvSpPr>
      <dsp:spPr>
        <a:xfrm>
          <a:off x="946404" y="2038549"/>
          <a:ext cx="6336792" cy="894972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Принятие Закона в Государственной Думе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46404" y="2038549"/>
        <a:ext cx="5281857" cy="894972"/>
      </dsp:txXfrm>
    </dsp:sp>
    <dsp:sp modelId="{1F7F1985-8EEE-4080-B58B-47937EE80B3D}">
      <dsp:nvSpPr>
        <dsp:cNvPr id="0" name=""/>
        <dsp:cNvSpPr/>
      </dsp:nvSpPr>
      <dsp:spPr>
        <a:xfrm>
          <a:off x="1419605" y="3057824"/>
          <a:ext cx="6336792" cy="894972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Принятие Закона в Совете Федерации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19605" y="3057824"/>
        <a:ext cx="5281857" cy="894972"/>
      </dsp:txXfrm>
    </dsp:sp>
    <dsp:sp modelId="{9235A7FE-3A2C-4E5B-B561-9191CE1C21B2}">
      <dsp:nvSpPr>
        <dsp:cNvPr id="0" name=""/>
        <dsp:cNvSpPr/>
      </dsp:nvSpPr>
      <dsp:spPr>
        <a:xfrm>
          <a:off x="1892808" y="4077099"/>
          <a:ext cx="6336792" cy="894972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Подписание и обнародование Закона Президентом РФ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92808" y="4077099"/>
        <a:ext cx="5281857" cy="894972"/>
      </dsp:txXfrm>
    </dsp:sp>
    <dsp:sp modelId="{72ADC037-75FF-4AA9-A00C-3CFB5CF3BC8D}">
      <dsp:nvSpPr>
        <dsp:cNvPr id="0" name=""/>
        <dsp:cNvSpPr/>
      </dsp:nvSpPr>
      <dsp:spPr>
        <a:xfrm>
          <a:off x="5755059" y="653827"/>
          <a:ext cx="581732" cy="58173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5755059" y="653827"/>
        <a:ext cx="581732" cy="581732"/>
      </dsp:txXfrm>
    </dsp:sp>
    <dsp:sp modelId="{1579CBF5-2D6A-4E54-8F4E-55DD54F63E59}">
      <dsp:nvSpPr>
        <dsp:cNvPr id="0" name=""/>
        <dsp:cNvSpPr/>
      </dsp:nvSpPr>
      <dsp:spPr>
        <a:xfrm>
          <a:off x="6228261" y="1673102"/>
          <a:ext cx="581732" cy="58173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3580161"/>
            <a:satOff val="16084"/>
            <a:lumOff val="1106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6228261" y="1673102"/>
        <a:ext cx="581732" cy="581732"/>
      </dsp:txXfrm>
    </dsp:sp>
    <dsp:sp modelId="{4926EB8E-67D7-4AFF-A476-41BA8661398C}">
      <dsp:nvSpPr>
        <dsp:cNvPr id="0" name=""/>
        <dsp:cNvSpPr/>
      </dsp:nvSpPr>
      <dsp:spPr>
        <a:xfrm>
          <a:off x="6701463" y="2677460"/>
          <a:ext cx="581732" cy="58173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7160321"/>
            <a:satOff val="32169"/>
            <a:lumOff val="2211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6701463" y="2677460"/>
        <a:ext cx="581732" cy="581732"/>
      </dsp:txXfrm>
    </dsp:sp>
    <dsp:sp modelId="{7CA56FFD-C381-4D68-8BF1-F54789F86083}">
      <dsp:nvSpPr>
        <dsp:cNvPr id="0" name=""/>
        <dsp:cNvSpPr/>
      </dsp:nvSpPr>
      <dsp:spPr>
        <a:xfrm>
          <a:off x="7174665" y="3706679"/>
          <a:ext cx="581732" cy="58173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7174665" y="3706679"/>
        <a:ext cx="581732" cy="581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Современные подходы к пониманию права.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Соотношение права и </a:t>
            </a:r>
            <a:r>
              <a:rPr lang="ru-RU" b="1" i="1" dirty="0" smtClean="0">
                <a:solidFill>
                  <a:srgbClr val="FF0000"/>
                </a:solidFill>
              </a:rPr>
              <a:t>закона</a:t>
            </a:r>
          </a:p>
          <a:p>
            <a:endParaRPr lang="ru-RU" b="1" i="1" dirty="0" smtClean="0">
              <a:solidFill>
                <a:srgbClr val="FF0000"/>
              </a:solidFill>
            </a:endParaRPr>
          </a:p>
          <a:p>
            <a:r>
              <a:rPr lang="en-US" b="1" i="1" dirty="0" smtClean="0">
                <a:solidFill>
                  <a:srgbClr val="FF0000"/>
                </a:solidFill>
              </a:rPr>
              <a:t>http://edu.karelia.ru/files/edu_resources/sc_democracy/topics/topic_06.html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Естественное право (римское)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2000240"/>
            <a:ext cx="3071802" cy="4125923"/>
          </a:xfrm>
        </p:spPr>
        <p:txBody>
          <a:bodyPr/>
          <a:lstStyle/>
          <a:p>
            <a:pPr algn="ctr"/>
            <a:r>
              <a:rPr lang="ru-RU" b="1" dirty="0" smtClean="0"/>
              <a:t>в римском праве существовало два различных термина: </a:t>
            </a:r>
          </a:p>
          <a:p>
            <a:pPr algn="ctr"/>
            <a:r>
              <a:rPr lang="ru-RU" b="1" dirty="0" smtClean="0"/>
              <a:t> </a:t>
            </a:r>
            <a:r>
              <a:rPr lang="ru-RU" b="1" dirty="0" err="1" smtClean="0"/>
              <a:t>jus</a:t>
            </a:r>
            <a:r>
              <a:rPr lang="ru-RU" b="1" dirty="0" smtClean="0"/>
              <a:t>  — право и  </a:t>
            </a:r>
            <a:r>
              <a:rPr lang="ru-RU" b="1" dirty="0" err="1" smtClean="0"/>
              <a:t>lex</a:t>
            </a:r>
            <a:r>
              <a:rPr lang="ru-RU" b="1" dirty="0" smtClean="0"/>
              <a:t>  — закон.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86446" y="2000240"/>
            <a:ext cx="2900354" cy="4125923"/>
          </a:xfrm>
        </p:spPr>
        <p:txBody>
          <a:bodyPr/>
          <a:lstStyle/>
          <a:p>
            <a:r>
              <a:rPr lang="en-US" b="1" dirty="0" smtClean="0"/>
              <a:t>J</a:t>
            </a:r>
            <a:r>
              <a:rPr lang="ru-RU" b="1" dirty="0" err="1" smtClean="0"/>
              <a:t>us</a:t>
            </a:r>
            <a:r>
              <a:rPr lang="ru-RU" b="1" dirty="0" smtClean="0"/>
              <a:t> -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«право по природе»</a:t>
            </a:r>
            <a:endParaRPr lang="ru-RU" b="1" dirty="0" smtClean="0"/>
          </a:p>
          <a:p>
            <a:r>
              <a:rPr lang="ru-RU" b="1" dirty="0" err="1" smtClean="0"/>
              <a:t>lex</a:t>
            </a:r>
            <a:r>
              <a:rPr lang="ru-RU" b="1" dirty="0" smtClean="0"/>
              <a:t> -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«право по человеческому установлению»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Владелец\Pictures\758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1714488"/>
            <a:ext cx="2714643" cy="381746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071802" y="5500702"/>
            <a:ext cx="28103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http://www.booknavigator.ru/?page=itrec_2&amp;id=57505</a:t>
            </a:r>
            <a:endParaRPr lang="ru-RU" sz="9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4031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Идея естественного права «тянется непрерывно через всю историю Западной Европы», но особенную глубину и интенсивность она приобретает в XVII и XVIII вв., которые назвали </a:t>
            </a:r>
            <a:r>
              <a:rPr lang="ru-RU" dirty="0" smtClean="0">
                <a:solidFill>
                  <a:srgbClr val="FF0000"/>
                </a:solidFill>
              </a:rPr>
              <a:t>эпохой естественного права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Эпоха </a:t>
            </a:r>
            <a:r>
              <a:rPr lang="ru-RU" sz="3600" b="1" i="1" dirty="0" smtClean="0">
                <a:solidFill>
                  <a:srgbClr val="FF0000"/>
                </a:solidFill>
              </a:rPr>
              <a:t>естественного права</a:t>
            </a:r>
            <a:r>
              <a:rPr lang="ru-RU" sz="3600" dirty="0" smtClean="0"/>
              <a:t>, как государственно-правовая реальность.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i="1" dirty="0" smtClean="0"/>
              <a:t>Принятие Конституции США, Филадельфия, 1787 год;</a:t>
            </a:r>
          </a:p>
          <a:p>
            <a:r>
              <a:rPr lang="ru-RU" sz="2800" b="1" i="1" dirty="0" smtClean="0"/>
              <a:t> Декларация  прав человека и гражданина,  Франция,  1789 г., Конституция 1791 г. </a:t>
            </a:r>
          </a:p>
          <a:p>
            <a:endParaRPr lang="ru-RU" dirty="0" smtClean="0"/>
          </a:p>
        </p:txBody>
      </p:sp>
      <p:pic>
        <p:nvPicPr>
          <p:cNvPr id="2050" name="Picture 2" descr="C:\Users\Владелец\Pictures\dnz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3571876"/>
            <a:ext cx="2286016" cy="3021025"/>
          </a:xfrm>
          <a:prstGeom prst="rect">
            <a:avLst/>
          </a:prstGeom>
          <a:noFill/>
        </p:spPr>
      </p:pic>
      <p:pic>
        <p:nvPicPr>
          <p:cNvPr id="2051" name="Picture 3" descr="C:\Users\Владелец\Pictures\cov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3500438"/>
            <a:ext cx="2224146" cy="305755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928662" y="6572272"/>
            <a:ext cx="46041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http://lib.aldebaran.ru/author/vashington_dzhordzh/vashington_dzhordzh_konstituciya_ssha</a:t>
            </a:r>
            <a:endParaRPr lang="ru-RU" sz="9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Какие права относят к естественным, прирождённым, неотчуждаемым правам человека?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Право на жизнь и всё то, что способствует сохранению и развитию жизни.</a:t>
            </a:r>
          </a:p>
          <a:p>
            <a:pPr>
              <a:defRPr/>
            </a:pPr>
            <a:r>
              <a:rPr lang="ru-RU" dirty="0" smtClean="0"/>
              <a:t>Право на неприкосновенность личности.</a:t>
            </a:r>
          </a:p>
          <a:p>
            <a:pPr>
              <a:defRPr/>
            </a:pPr>
            <a:r>
              <a:rPr lang="ru-RU" dirty="0" smtClean="0"/>
              <a:t>Право на собственность.</a:t>
            </a:r>
          </a:p>
          <a:p>
            <a:pPr>
              <a:defRPr/>
            </a:pPr>
            <a:r>
              <a:rPr lang="ru-RU" dirty="0" smtClean="0"/>
              <a:t>Право на свободу мысли, слова, передвижения.</a:t>
            </a:r>
          </a:p>
          <a:p>
            <a:pPr>
              <a:defRPr/>
            </a:pPr>
            <a:r>
              <a:rPr lang="ru-RU" dirty="0" smtClean="0"/>
              <a:t>Избирательное право.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Круг субъектов законодательной инициативы: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Президент, Совет Федерации, члены Совета Федерации, депутаты Государственной Думы, Правительство РФ, законодательные органы субъектов, Конституционный, Верховный и Высший Арбитражный суды по вопросам их компетенции.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277813"/>
            <a:ext cx="85725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dirty="0" smtClean="0"/>
              <a:t>Законотворческий процесс в РФ</a:t>
            </a:r>
            <a:br>
              <a:rPr lang="ru-RU" sz="4000" b="1" dirty="0" smtClean="0"/>
            </a:br>
            <a:endParaRPr lang="ru-RU" sz="40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7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Подписание и обнародование Закона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57750" y="1600200"/>
            <a:ext cx="3829050" cy="4530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В течение 14 дней Президент должен рассмотреть и подписать Закон или вернуть его на повторное рассмотрение.</a:t>
            </a:r>
            <a:endParaRPr lang="ru-RU" dirty="0"/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857363"/>
            <a:ext cx="4333904" cy="2876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Box 4"/>
          <p:cNvSpPr txBox="1">
            <a:spLocks noChangeArrowheads="1"/>
          </p:cNvSpPr>
          <p:nvPr/>
        </p:nvSpPr>
        <p:spPr bwMode="auto">
          <a:xfrm>
            <a:off x="214313" y="4786322"/>
            <a:ext cx="50006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/>
              <a:t>Цель обнародования Закона – довести его содержание до сведения </a:t>
            </a:r>
            <a:r>
              <a:rPr lang="ru-RU" sz="2400" dirty="0" smtClean="0"/>
              <a:t>населения.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096000" cy="521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88" y="1550988"/>
            <a:ext cx="3429000" cy="509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Box 6"/>
          <p:cNvSpPr txBox="1">
            <a:spLocks noChangeArrowheads="1"/>
          </p:cNvSpPr>
          <p:nvPr/>
        </p:nvSpPr>
        <p:spPr bwMode="auto">
          <a:xfrm>
            <a:off x="0" y="5429250"/>
            <a:ext cx="528637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/>
              <a:t>Только опубликованный закон вступает в силу.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244334"/>
            <a:ext cx="75849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3200" b="1" dirty="0" smtClean="0"/>
              <a:t>С точки зрения какого подхода к пониманию права дается это утверждение.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8118" y="260648"/>
            <a:ext cx="822776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«права в законе может и не быть» 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В современной юридической науке термин "право" используется в нескольких значениях.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Во-первых, правом называют правовые притязания людей, например, "право человека на жизнь", "право народов на самоопределение". Эти притязания обусловлены природой человека и общества и считаются естественными правами. </a:t>
            </a:r>
          </a:p>
          <a:p>
            <a:r>
              <a:rPr lang="ru-RU" dirty="0" smtClean="0"/>
              <a:t>Во-вторых, под правом понимается система юридических норм. Это право в объективном смысле, т.е. нормы права создаются и действуют не зависимо от воли отдельных лиц.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В-третьих, названным термином обозначают официально признанные возможности, которыми располагает физическое или юридическое лицо, организация. "Граждане имеют право на труд, отдых, охрану здоровья, имущество" и т.д., организации располагают правами на имущество, на деятельность в определенной сфере государственной и общественной жизни. Во всех этих случаях речь идет о субъективном смысле права, т.е. о праве принадлежащем отдельному лицу - субъекту права.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В-четвертых, термин "право" используется для обозначения системы всех правовых явлений, включая естественное право, право в объективном и субъективном смысле. Здесь его синонимом выступает "система права". Например, англосаксонское право, романо-германское право, национально-правовые системы.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 права: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b="1" dirty="0" smtClean="0"/>
              <a:t>Нормативность </a:t>
            </a:r>
            <a:r>
              <a:rPr lang="ru-RU" sz="2800" dirty="0" smtClean="0"/>
              <a:t>(права</a:t>
            </a:r>
            <a:r>
              <a:rPr lang="ru-RU" sz="2800" dirty="0" smtClean="0"/>
              <a:t>, которыми располагает каждый человек или юридическое лицо, не произвольны, они отмерены и определенны в соответствии с действующими </a:t>
            </a:r>
            <a:r>
              <a:rPr lang="ru-RU" sz="2800" dirty="0" smtClean="0"/>
              <a:t>нормами).</a:t>
            </a:r>
          </a:p>
          <a:p>
            <a:r>
              <a:rPr lang="ru-RU" sz="2800" b="1" dirty="0" smtClean="0"/>
              <a:t>Формальная определенность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(предполагает </a:t>
            </a:r>
            <a:r>
              <a:rPr lang="ru-RU" sz="2800" dirty="0" smtClean="0"/>
              <a:t>закрепление правовых норм в каких-либо письменных </a:t>
            </a:r>
            <a:r>
              <a:rPr lang="ru-RU" sz="2800" dirty="0" smtClean="0"/>
              <a:t>источниках).</a:t>
            </a:r>
          </a:p>
          <a:p>
            <a:r>
              <a:rPr lang="ru-RU" sz="2800" b="1" dirty="0" smtClean="0"/>
              <a:t>Системность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(право </a:t>
            </a:r>
            <a:r>
              <a:rPr lang="ru-RU" sz="2800" dirty="0" smtClean="0"/>
              <a:t>представляет собой сложную внутреннюю структуру, состоящую из взаимосвязанных </a:t>
            </a:r>
            <a:r>
              <a:rPr lang="ru-RU" sz="2800" dirty="0" smtClean="0"/>
              <a:t>элементов).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Интеллектуально - волевой характер права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(право </a:t>
            </a:r>
            <a:r>
              <a:rPr lang="ru-RU" sz="4000" dirty="0" smtClean="0"/>
              <a:t>- проявление воли и сознания людей</a:t>
            </a:r>
            <a:r>
              <a:rPr lang="ru-RU" sz="4000" dirty="0" smtClean="0"/>
              <a:t>).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/>
              <a:t>Государственное принуждение </a:t>
            </a:r>
            <a:r>
              <a:rPr lang="ru-RU" sz="4000" dirty="0" smtClean="0"/>
              <a:t>(специфический </a:t>
            </a:r>
            <a:r>
              <a:rPr lang="ru-RU" sz="4000" dirty="0" smtClean="0"/>
              <a:t>признак права, отличающий его от иных форм социального </a:t>
            </a:r>
            <a:r>
              <a:rPr lang="ru-RU" sz="4000" dirty="0" smtClean="0"/>
              <a:t>регулирования).</a:t>
            </a:r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Принципы права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Принцип социальной </a:t>
            </a:r>
            <a:r>
              <a:rPr lang="ru-RU" b="1" dirty="0" smtClean="0"/>
              <a:t>справедливости;</a:t>
            </a:r>
          </a:p>
          <a:p>
            <a:r>
              <a:rPr lang="ru-RU" b="1" dirty="0" smtClean="0"/>
              <a:t>Равноправие </a:t>
            </a:r>
            <a:r>
              <a:rPr lang="ru-RU" b="1" dirty="0" smtClean="0"/>
              <a:t>граждан</a:t>
            </a:r>
            <a:r>
              <a:rPr lang="ru-RU" dirty="0" smtClean="0"/>
              <a:t>;</a:t>
            </a:r>
          </a:p>
          <a:p>
            <a:r>
              <a:rPr lang="ru-RU" b="1" dirty="0" smtClean="0"/>
              <a:t>Единство прав и </a:t>
            </a:r>
            <a:r>
              <a:rPr lang="ru-RU" b="1" dirty="0" smtClean="0"/>
              <a:t>обязанностей</a:t>
            </a:r>
            <a:r>
              <a:rPr lang="ru-RU" dirty="0" smtClean="0"/>
              <a:t>;</a:t>
            </a:r>
          </a:p>
          <a:p>
            <a:r>
              <a:rPr lang="ru-RU" b="1" dirty="0" smtClean="0"/>
              <a:t>Гуманизм</a:t>
            </a:r>
            <a:r>
              <a:rPr lang="ru-RU" dirty="0" smtClean="0"/>
              <a:t> (</a:t>
            </a:r>
            <a:r>
              <a:rPr lang="ru-RU" dirty="0" smtClean="0"/>
              <a:t>система </a:t>
            </a:r>
            <a:r>
              <a:rPr lang="ru-RU" dirty="0" smtClean="0"/>
              <a:t>воззрений на общество и человека, </a:t>
            </a:r>
            <a:r>
              <a:rPr lang="ru-RU" dirty="0" smtClean="0"/>
              <a:t>проникнутые </a:t>
            </a:r>
            <a:r>
              <a:rPr lang="ru-RU" dirty="0" smtClean="0"/>
              <a:t>уважением к личности, ее достоинству и </a:t>
            </a:r>
            <a:r>
              <a:rPr lang="ru-RU" dirty="0" smtClean="0"/>
              <a:t>правам).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b="1" dirty="0" smtClean="0"/>
              <a:t>Функции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Регулятивная</a:t>
            </a:r>
            <a:r>
              <a:rPr lang="ru-RU" dirty="0" smtClean="0"/>
              <a:t> (проявляется в способности права воздействовать на поведение членов общества правовыми средствами, в регулировании общественных отношений государства и </a:t>
            </a:r>
            <a:r>
              <a:rPr lang="ru-RU" dirty="0" smtClean="0"/>
              <a:t>общества).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Охранительная</a:t>
            </a:r>
            <a:r>
              <a:rPr lang="ru-RU" dirty="0" smtClean="0"/>
              <a:t> - заключается в способности охранять положительные, общественно полезные и вытеснять вредные отношения</a:t>
            </a:r>
            <a:r>
              <a:rPr lang="ru-RU" dirty="0" smtClean="0"/>
              <a:t>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Гуманистическая</a:t>
            </a:r>
            <a:r>
              <a:rPr lang="ru-RU" dirty="0" smtClean="0"/>
              <a:t> </a:t>
            </a:r>
            <a:r>
              <a:rPr lang="ru-RU" dirty="0" smtClean="0"/>
              <a:t>- право </a:t>
            </a:r>
            <a:r>
              <a:rPr lang="ru-RU" dirty="0" smtClean="0"/>
              <a:t>смягчает возникающие в обществе социальные противоречия и конфликты</a:t>
            </a:r>
            <a:r>
              <a:rPr lang="ru-RU" dirty="0" smtClean="0"/>
              <a:t>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Воспитательная</a:t>
            </a:r>
            <a:r>
              <a:rPr lang="ru-RU" dirty="0" smtClean="0"/>
              <a:t> - подготовка </a:t>
            </a:r>
            <a:r>
              <a:rPr lang="ru-RU" dirty="0" smtClean="0"/>
              <a:t>подрастающего поколения к восприятию существующих в обществе ценностей и идеалов</a:t>
            </a:r>
            <a:r>
              <a:rPr lang="ru-RU" dirty="0" smtClean="0"/>
              <a:t>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Идеологическая</a:t>
            </a:r>
            <a:r>
              <a:rPr lang="ru-RU" dirty="0" smtClean="0"/>
              <a:t> - </a:t>
            </a:r>
            <a:r>
              <a:rPr lang="ru-RU" dirty="0" smtClean="0"/>
              <a:t>формирует </a:t>
            </a:r>
            <a:r>
              <a:rPr lang="ru-RU" dirty="0" smtClean="0"/>
              <a:t>в </a:t>
            </a:r>
            <a:r>
              <a:rPr lang="ru-RU" dirty="0" smtClean="0"/>
              <a:t>общественном </a:t>
            </a:r>
            <a:r>
              <a:rPr lang="ru-RU" dirty="0" smtClean="0"/>
              <a:t>сознании </a:t>
            </a:r>
            <a:r>
              <a:rPr lang="ru-RU" dirty="0" smtClean="0"/>
              <a:t>представления </a:t>
            </a:r>
            <a:r>
              <a:rPr lang="ru-RU" dirty="0" smtClean="0"/>
              <a:t>о необходимости и желательных принципах и правилах поведения.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Соотношение права и закона. Нормативный подход.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Общеобязательность, опирающаяся на принудительную силу государства </a:t>
            </a:r>
            <a:r>
              <a:rPr lang="ru-RU" dirty="0" smtClean="0">
                <a:solidFill>
                  <a:srgbClr val="FF0000"/>
                </a:solidFill>
              </a:rPr>
              <a:t>(позитивное право);</a:t>
            </a:r>
          </a:p>
          <a:p>
            <a:r>
              <a:rPr lang="ru-RU" dirty="0" smtClean="0"/>
              <a:t>Нормативный подход сближается с марксистским, согласно которому право есть возведенная в закон воля господствующего класса.</a:t>
            </a:r>
          </a:p>
          <a:p>
            <a:r>
              <a:rPr lang="ru-RU" dirty="0" smtClean="0"/>
              <a:t>Между правом и законом нет различия: закон = право (вне закона нет права? Любое государство – является правовым).</a:t>
            </a:r>
          </a:p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Четко определяется как можно и должно поступать (формальная определенность нормы);</a:t>
            </a:r>
          </a:p>
          <a:p>
            <a:r>
              <a:rPr lang="ru-RU" dirty="0" smtClean="0"/>
              <a:t>Игнорирование гуманистической стороны в содержании права (игнорируется ведущая роль прав человека);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Права человека – нормативно оформленные особенности бытия личности, которые выражают ее свободу и являются необходимым условием ее жизни.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Соотношение права и закона.</a:t>
            </a:r>
            <a:br>
              <a:rPr lang="ru-RU" dirty="0" smtClean="0"/>
            </a:br>
            <a:r>
              <a:rPr lang="ru-RU" dirty="0" smtClean="0"/>
              <a:t>Естественно-правовой подход.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каждый человек </a:t>
            </a:r>
            <a:r>
              <a:rPr lang="ru-RU" b="1" i="1" dirty="0" smtClean="0"/>
              <a:t>от рождения</a:t>
            </a:r>
            <a:r>
              <a:rPr lang="ru-RU" dirty="0" smtClean="0"/>
              <a:t> (иначе говоря, как естество, живой организм, в силу природы) обладает определенным </a:t>
            </a:r>
            <a:r>
              <a:rPr lang="ru-RU" b="1" i="1" dirty="0" smtClean="0"/>
              <a:t>набором прав и свобод, </a:t>
            </a:r>
            <a:r>
              <a:rPr lang="ru-RU" dirty="0" smtClean="0"/>
              <a:t>которые неотчуждаемы и принадлежат ему всю жизнь. </a:t>
            </a:r>
          </a:p>
          <a:p>
            <a:r>
              <a:rPr lang="ru-RU" dirty="0" smtClean="0"/>
              <a:t>Право не тождественно закону (естественное право);</a:t>
            </a:r>
          </a:p>
          <a:p>
            <a:r>
              <a:rPr lang="ru-RU" dirty="0" smtClean="0"/>
              <a:t>Закон лишь одна из форм выражения права;</a:t>
            </a:r>
          </a:p>
          <a:p>
            <a:r>
              <a:rPr lang="ru-RU" dirty="0" smtClean="0"/>
              <a:t>Главная ценность права – человек, его естественные права</a:t>
            </a:r>
            <a:r>
              <a:rPr lang="ru-RU" dirty="0" smtClean="0">
                <a:solidFill>
                  <a:srgbClr val="FF0000"/>
                </a:solidFill>
              </a:rPr>
              <a:t> (свобода не может быть безграничной).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720</Words>
  <Application>Microsoft Office PowerPoint</Application>
  <PresentationFormat>Экран (4:3)</PresentationFormat>
  <Paragraphs>67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Современные подходы к пониманию права.</vt:lpstr>
      <vt:lpstr>В современной юридической науке термин "право" используется в нескольких значениях. </vt:lpstr>
      <vt:lpstr>В-третьих, названным термином обозначают официально признанные возможности, которыми располагает физическое или юридическое лицо, организация. "Граждане имеют право на труд, отдых, охрану здоровья, имущество" и т.д., организации располагают правами на имущество, на деятельность в определенной сфере государственной и общественной жизни. Во всех этих случаях речь идет о субъективном смысле права, т.е. о праве принадлежащем отдельному лицу - субъекту права.   В-четвертых, термин "право" используется для обозначения системы всех правовых явлений, включая естественное право, право в объективном и субъективном смысле. Здесь его синонимом выступает "система права". Например, англосаксонское право, романо-германское право, национально-правовые системы. </vt:lpstr>
      <vt:lpstr>Признаки права:</vt:lpstr>
      <vt:lpstr>Интеллектуально - волевой характер права (право - проявление воли и сознания людей).  Государственное принуждение (специфический признак права, отличающий его от иных форм социального регулирования).</vt:lpstr>
      <vt:lpstr>Принципы права</vt:lpstr>
      <vt:lpstr>Функции права.</vt:lpstr>
      <vt:lpstr>Соотношение права и закона. Нормативный подход. </vt:lpstr>
      <vt:lpstr>Соотношение права и закона. Естественно-правовой подход.</vt:lpstr>
      <vt:lpstr>Естественное право (римское)</vt:lpstr>
      <vt:lpstr> Идея естественного права «тянется непрерывно через всю историю Западной Европы», но особенную глубину и интенсивность она приобретает в XVII и XVIII вв., которые назвали эпохой естественного права.   </vt:lpstr>
      <vt:lpstr>Эпоха естественного права, как государственно-правовая реальность.</vt:lpstr>
      <vt:lpstr>Какие права относят к естественным, прирождённым, неотчуждаемым правам человека?</vt:lpstr>
      <vt:lpstr>Круг субъектов законодательной инициативы:</vt:lpstr>
      <vt:lpstr>Законотворческий процесс в РФ </vt:lpstr>
      <vt:lpstr>Подписание и обнародование Закона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подходы к пониманию права.</dc:title>
  <dc:creator>Владелец</dc:creator>
  <cp:lastModifiedBy>User</cp:lastModifiedBy>
  <cp:revision>12</cp:revision>
  <dcterms:created xsi:type="dcterms:W3CDTF">2011-04-26T16:27:46Z</dcterms:created>
  <dcterms:modified xsi:type="dcterms:W3CDTF">2011-09-09T17:12:03Z</dcterms:modified>
</cp:coreProperties>
</file>