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6" r:id="rId3"/>
    <p:sldId id="265" r:id="rId4"/>
    <p:sldId id="256" r:id="rId5"/>
    <p:sldId id="262" r:id="rId6"/>
    <p:sldId id="257" r:id="rId7"/>
    <p:sldId id="258" r:id="rId8"/>
    <p:sldId id="260" r:id="rId9"/>
    <p:sldId id="261" r:id="rId10"/>
    <p:sldId id="263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E3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41372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Причины поражения «белых».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29058" y="428604"/>
            <a:ext cx="4757742" cy="569755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lvl="0"/>
            <a:endParaRPr lang="ru-RU" sz="2600" dirty="0" smtClean="0"/>
          </a:p>
          <a:p>
            <a:pPr lvl="0"/>
            <a:r>
              <a:rPr lang="ru-RU" sz="2600" dirty="0" smtClean="0"/>
              <a:t>Отсутствовала конструктивная программа</a:t>
            </a:r>
          </a:p>
          <a:p>
            <a:pPr lvl="0"/>
            <a:r>
              <a:rPr lang="ru-RU" sz="2600" dirty="0" smtClean="0"/>
              <a:t> Отсутствовал сильный лидер</a:t>
            </a:r>
          </a:p>
          <a:p>
            <a:pPr lvl="0"/>
            <a:r>
              <a:rPr lang="ru-RU" sz="2600" dirty="0" smtClean="0"/>
              <a:t>Социально-экономическая политика белых оттолкнула крестьянство </a:t>
            </a:r>
          </a:p>
          <a:p>
            <a:pPr lvl="0"/>
            <a:r>
              <a:rPr lang="ru-RU" sz="2600" dirty="0" smtClean="0"/>
              <a:t>Моральное разложение армии и террор.</a:t>
            </a:r>
          </a:p>
          <a:p>
            <a:pPr lvl="0"/>
            <a:r>
              <a:rPr lang="ru-RU" sz="2600" dirty="0" smtClean="0"/>
              <a:t>Альянс белых с интервентами обернулся для них серьезными морально-политическими издержками: массы перестали воспри­нимать белое движение как олицетворение русского патриотизма.</a:t>
            </a:r>
          </a:p>
          <a:p>
            <a:endParaRPr lang="ru-RU" dirty="0"/>
          </a:p>
        </p:txBody>
      </p:sp>
      <p:pic>
        <p:nvPicPr>
          <p:cNvPr id="2050" name="Picture 2" descr="C:\Users\Владелец\Desktop\p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2"/>
            <a:ext cx="3200400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Рабочие забастовки.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498317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Декрет от 22 января 1921 года о сокращении хлебного пайка для рабочих на одну треть становится искрой, взрывающей недовольство.</a:t>
            </a:r>
          </a:p>
          <a:p>
            <a:r>
              <a:rPr lang="ru-RU" b="1" dirty="0" smtClean="0"/>
              <a:t> Положение в Петрограде в феврале 1921 года удивительно напоминает положение в феврале 1917 года. Бастующие разгоняются курсантами.</a:t>
            </a:r>
          </a:p>
          <a:p>
            <a:r>
              <a:rPr lang="ru-RU" b="1" dirty="0" smtClean="0"/>
              <a:t>бастуют рабочие Трубочного, Патронного, Балтийского, Путиловского и других заводов и фабрик.</a:t>
            </a:r>
          </a:p>
          <a:p>
            <a:r>
              <a:rPr lang="ru-RU" b="1" dirty="0" smtClean="0"/>
              <a:t>Производятся массовые аресты, одновременно рабочим и солдатам раздается дополнительный паек: по банке консервов и фунту хлеба в день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«Кронштадтские события явились как бы молнией, которая осветила действительность ярче, чем что бы то ни было». (В.И.Ленин)</a:t>
            </a:r>
            <a:endParaRPr lang="ru-RU" sz="2800" b="1" dirty="0"/>
          </a:p>
        </p:txBody>
      </p:sp>
      <p:pic>
        <p:nvPicPr>
          <p:cNvPr id="2050" name="Picture 2" descr="C:\Users\Владелец\Desktop\Anarkistimatruusej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71612"/>
            <a:ext cx="7500990" cy="51168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500702"/>
            <a:ext cx="5486400" cy="1071570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Причины поражения «белых». Позиция крестьянства.</a:t>
            </a:r>
            <a:endParaRPr lang="ru-RU" sz="28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70010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«Малая гражданская война»</a:t>
            </a:r>
            <a:endParaRPr lang="ru-RU" sz="3200" b="1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Users\Владелец\Desktop\471px-CWRArticleImag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0562" b="20562"/>
          <a:stretch>
            <a:fillRect/>
          </a:stretch>
        </p:blipFill>
        <p:spPr bwMode="auto">
          <a:xfrm>
            <a:off x="1792288" y="142853"/>
            <a:ext cx="548640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3176582" cy="8699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Причины победы «красных»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786182" y="273050"/>
            <a:ext cx="4900618" cy="585311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1. Большевики смогли мобилизовать все ресурсы, проявить единство и сплоченность, которые поддерживались не только идейно, но и насильственными, диктаторскими методами.</a:t>
            </a:r>
          </a:p>
          <a:p>
            <a:pPr lvl="0"/>
            <a:r>
              <a:rPr lang="ru-RU" dirty="0" smtClean="0"/>
              <a:t>Программа большевиков оказалась понятной и более привлекательной, рабочие и крестьяне верили, что Советская власть — их власть.</a:t>
            </a:r>
          </a:p>
          <a:p>
            <a:pPr lvl="0"/>
            <a:r>
              <a:rPr lang="ru-RU" dirty="0" smtClean="0"/>
              <a:t>Под властью красных находились центральные экономические развитие районы.</a:t>
            </a:r>
          </a:p>
          <a:p>
            <a:r>
              <a:rPr lang="ru-RU" dirty="0" smtClean="0"/>
              <a:t>     4. На стороне Красной армии выступило крестьянство, понача­лу его беднейшие слои, а затем и середняки; это означало возможность создать массовую армию, обеспечить прочность советского тыла и поддержку со стороны партизанских отрядов, воевавших в тылу белых.</a:t>
            </a:r>
            <a:endParaRPr lang="ru-RU" dirty="0"/>
          </a:p>
        </p:txBody>
      </p:sp>
      <p:pic>
        <p:nvPicPr>
          <p:cNvPr id="1026" name="Picture 2" descr="C:\Users\Владелец\Desktop\any2fbimgloader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314327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3" y="142851"/>
          <a:ext cx="8786873" cy="6572297"/>
        </p:xfrm>
        <a:graphic>
          <a:graphicData uri="http://schemas.openxmlformats.org/drawingml/2006/table">
            <a:tbl>
              <a:tblPr/>
              <a:tblGrid>
                <a:gridCol w="2782509"/>
                <a:gridCol w="3368302"/>
                <a:gridCol w="2636062"/>
              </a:tblGrid>
              <a:tr h="401625"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Основные требования третьей силы</a:t>
                      </a:r>
                    </a:p>
                  </a:txBody>
                  <a:tcPr marL="3522" marR="3522" marT="3522" marB="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566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FF0000"/>
                          </a:solidFill>
                        </a:rPr>
                        <a:t>“демократическая контрреволюция”</a:t>
                      </a:r>
                    </a:p>
                  </a:txBody>
                  <a:tcPr marL="3522" marR="3522" marT="3522" marB="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>
                          <a:solidFill>
                            <a:srgbClr val="FF0000"/>
                          </a:solidFill>
                        </a:rPr>
                        <a:t>крестьяне</a:t>
                      </a:r>
                    </a:p>
                  </a:txBody>
                  <a:tcPr marL="3522" marR="3522" marT="3522" marB="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крондштадтцы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 marL="3522" marR="3522" marT="3522" marB="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75011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/>
                        <a:t>“Ликвидация Брестского мира!”; “Вся власть не Советам, а Учредительному собранию!”</a:t>
                      </a:r>
                      <a:endParaRPr lang="ru-RU" sz="4800" b="1" dirty="0"/>
                    </a:p>
                    <a:p>
                      <a:pPr algn="l"/>
                      <a:r>
                        <a:rPr lang="ru-RU" sz="2400" b="1" dirty="0"/>
                        <a:t>Отмена монополии большевиков на власть;</a:t>
                      </a:r>
                    </a:p>
                    <a:p>
                      <a:pPr algn="l"/>
                      <a:r>
                        <a:rPr lang="ru-RU" sz="2400" b="1" dirty="0"/>
                        <a:t>Свобода слова, печати, объединений.</a:t>
                      </a:r>
                    </a:p>
                  </a:txBody>
                  <a:tcPr marL="3522" marR="3522" marT="3522" marB="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/>
                        <a:t>Отмена продразверстки, Право на свободное распоряжение землей,</a:t>
                      </a:r>
                    </a:p>
                    <a:p>
                      <a:pPr algn="l"/>
                      <a:r>
                        <a:rPr lang="ru-RU" sz="2000" b="1" dirty="0"/>
                        <a:t>Свобода торговли.</a:t>
                      </a:r>
                    </a:p>
                    <a:p>
                      <a:pPr algn="l"/>
                      <a:r>
                        <a:rPr lang="ru-RU" sz="2000" b="1" dirty="0"/>
                        <a:t>Отмена монополии большевиков на власть,</a:t>
                      </a:r>
                    </a:p>
                    <a:p>
                      <a:pPr algn="l"/>
                      <a:r>
                        <a:rPr lang="ru-RU" sz="2000" b="1" dirty="0"/>
                        <a:t>Свобода слова, печати.</a:t>
                      </a:r>
                    </a:p>
                    <a:p>
                      <a:pPr algn="l"/>
                      <a:r>
                        <a:rPr lang="ru-RU" sz="2000" b="1" dirty="0"/>
                        <a:t>“Долой однобокие большевистские Советы! Да здравствуют свободно избранные Советы трудящихся, крестьян и рабочих!”</a:t>
                      </a:r>
                    </a:p>
                  </a:txBody>
                  <a:tcPr marL="3522" marR="3522" marT="3522" marB="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/>
                        <a:t>Отмена продразверстки, Право на свободное распоряжение землей,</a:t>
                      </a:r>
                    </a:p>
                    <a:p>
                      <a:pPr algn="l"/>
                      <a:r>
                        <a:rPr lang="ru-RU" sz="1800" b="1" dirty="0"/>
                        <a:t>Свобода торговли.</a:t>
                      </a:r>
                    </a:p>
                    <a:p>
                      <a:pPr algn="l"/>
                      <a:r>
                        <a:rPr lang="ru-RU" sz="1800" b="1" dirty="0"/>
                        <a:t>“Вся власть Советам, а не партиям!”;</a:t>
                      </a:r>
                    </a:p>
                    <a:p>
                      <a:pPr algn="l"/>
                      <a:r>
                        <a:rPr lang="ru-RU" sz="1800" b="1" dirty="0"/>
                        <a:t>Отмена монополии большевиков на власть,</a:t>
                      </a:r>
                    </a:p>
                    <a:p>
                      <a:pPr algn="l"/>
                      <a:r>
                        <a:rPr lang="ru-RU" sz="1800" b="1" dirty="0"/>
                        <a:t>Свобода слова, печати, объединений;</a:t>
                      </a:r>
                    </a:p>
                    <a:p>
                      <a:pPr algn="l"/>
                      <a:r>
                        <a:rPr lang="ru-RU" sz="1800" b="1" dirty="0"/>
                        <a:t>Освобождение политических заключенных.</a:t>
                      </a:r>
                    </a:p>
                    <a:p>
                      <a:pPr algn="l"/>
                      <a:r>
                        <a:rPr lang="ru-RU" sz="1800" b="1" dirty="0"/>
                        <a:t>Требования “демократической контрреволюции</a:t>
                      </a:r>
                    </a:p>
                  </a:txBody>
                  <a:tcPr marL="3522" marR="3522" marT="3522" marB="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Позиция крестьян в гражданской войне: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85720" y="1571612"/>
            <a:ext cx="2928959" cy="455455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1800" b="1" dirty="0" smtClean="0">
                <a:solidFill>
                  <a:srgbClr val="00B050"/>
                </a:solidFill>
              </a:rPr>
              <a:t>крестьянство, пишет исследователь махновщины, „так рассуждало: </a:t>
            </a:r>
          </a:p>
          <a:p>
            <a:r>
              <a:rPr lang="ru-RU" sz="1800" b="1" dirty="0" smtClean="0">
                <a:solidFill>
                  <a:srgbClr val="FF0000"/>
                </a:solidFill>
              </a:rPr>
              <a:t>„Советская власть та, которая дала крестьянам землю, бросила лозунг „грабь награбленное". Это сделали большевики. А та власть, которая проводит продразверстку, не отдает всю помещичью землю крестьянам, а строит совхозы, коммуны, - это власть „коммуны", власть не большевиков, а коммунистов".</a:t>
            </a:r>
            <a:endParaRPr lang="ru-RU" sz="1800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Владелец\Desktop\__3_1_~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3450797" y="1928802"/>
            <a:ext cx="4835979" cy="4103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3176582" cy="8699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«Под зеленым знаменем…»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57620" y="273050"/>
            <a:ext cx="4829180" cy="585311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Махно придерживался тактики партизанской борьбы, добиваясь того, чтобы никто не вмешивался в жизнь крестьянской общины. Сражался и против Петлюры и против Деникина.</a:t>
            </a:r>
          </a:p>
          <a:p>
            <a:r>
              <a:rPr lang="ru-RU" b="1" dirty="0" smtClean="0"/>
              <a:t> За год Махно создал крестьянскую армию, куда летом 1919г. входило 55 тысяч человек (сражались под черными знаменами с надписью: «Свобода или смерть!».</a:t>
            </a:r>
          </a:p>
          <a:p>
            <a:r>
              <a:rPr lang="ru-RU" b="1" dirty="0" smtClean="0"/>
              <a:t>Махновским войсками на протяжении первой половины 1919г. удалось успешно сдерживать натиск сильной армии Деникина. На несколько дней войска Махно даже заняли Екатеринослав.</a:t>
            </a:r>
            <a:endParaRPr lang="ru-RU" b="1" dirty="0"/>
          </a:p>
        </p:txBody>
      </p:sp>
      <p:pic>
        <p:nvPicPr>
          <p:cNvPr id="1026" name="Picture 2" descr="C:\Users\Владелец\Desktop\mah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3020376" cy="4794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Документы для анализа позиции крестьян в Гражданской войне.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428604"/>
            <a:ext cx="8858312" cy="621510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400" b="1" i="1" dirty="0" smtClean="0"/>
              <a:t>Из резолюции съезда представителей от 72 волостей Александровского, Мариупольского, Бердянского, Бахмутовского и Павлоградского уездов и от фронтовых частей. 10 апреля 1918 г., село Гуляй-Поле, Александровского уезда (сохранена орфография источника. — Т.К.):</a:t>
            </a:r>
            <a:br>
              <a:rPr lang="ru-RU" sz="1400" b="1" i="1" dirty="0" smtClean="0"/>
            </a:br>
            <a:r>
              <a:rPr lang="ru-RU" sz="1400" b="1" i="1" dirty="0" smtClean="0"/>
              <a:t>«Принимая во внимание,... настоящее положение на Украине и в Великороссии власти политической партии «коммунистов-большевиков», не останавливающейся ни перед какими мерами для убеждения и закрепления за собой государственной власти... съезд постановил:</a:t>
            </a:r>
            <a:br>
              <a:rPr lang="ru-RU" sz="1400" b="1" i="1" dirty="0" smtClean="0"/>
            </a:br>
            <a:r>
              <a:rPr lang="ru-RU" sz="1400" b="1" i="1" dirty="0" smtClean="0"/>
              <a:t>1 )...Мы, съехавшиеся крестьяне, рабочие и повстанцы. Еще раз горячо протестуем против подобного насилия... И мы всегда готовы к защите своих народных прав. ...</a:t>
            </a:r>
          </a:p>
          <a:p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4) Чрезвычайные комиссии, предназначенные для борьбы с настоящей контрреволюцией и бандитизмом, превратились в руках большевистской власти оружием для подавления воли трудящихся... Требуем все эти прекрасно вооруженные реальные силы отправить на фронт...</a:t>
            </a:r>
            <a:br>
              <a:rPr lang="ru-RU" sz="1400" b="1" i="1" dirty="0" smtClean="0"/>
            </a:br>
            <a:r>
              <a:rPr lang="ru-RU" sz="1400" b="1" i="1" dirty="0" smtClean="0"/>
              <a:t>5) Мы требуем немедленного удаления всех назначаемых на всевозможные военные и гражданские ответственные посты... Мы требуем проведения правильного и свободного выборного начала. ...</a:t>
            </a:r>
            <a:br>
              <a:rPr lang="ru-RU" sz="1400" b="1" i="1" dirty="0" smtClean="0"/>
            </a:br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7) Мы требуем социализации земли, фабрик, заводов.</a:t>
            </a:r>
            <a:br>
              <a:rPr lang="ru-RU" sz="1400" b="1" i="1" dirty="0" smtClean="0"/>
            </a:br>
            <a:r>
              <a:rPr lang="ru-RU" sz="1400" b="1" i="1" dirty="0" smtClean="0"/>
              <a:t>8) </a:t>
            </a:r>
            <a:r>
              <a:rPr lang="ru-RU" sz="1400" b="1" i="1" dirty="0" smtClean="0">
                <a:solidFill>
                  <a:srgbClr val="FF0000"/>
                </a:solidFill>
              </a:rPr>
              <a:t>Мы требуем изменения в корне продовольственной политики, замены ликвидационного отряда правильной системой товарообмена между городом и деревней и насаждением широкой сети обществ потребителей и кооператоров и полного упразднения частной торговли.</a:t>
            </a:r>
          </a:p>
          <a:p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9) Мы требуем полной свободы слова, печати, собраний всем политическим левым течениям...</a:t>
            </a:r>
            <a:br>
              <a:rPr lang="ru-RU" sz="1400" b="1" i="1" dirty="0" smtClean="0"/>
            </a:br>
            <a:r>
              <a:rPr lang="ru-RU" sz="1400" b="1" i="1" dirty="0" smtClean="0"/>
              <a:t>10) Диктатуру какой бы то ни было партии категорически не признаем. Левым социалистическим партиям предоставляем свободу существовать только лишь проповедников разных путей к социализму, но право выбора путей оставляем за собой.</a:t>
            </a:r>
          </a:p>
          <a:p>
            <a:pPr>
              <a:buNone/>
            </a:pPr>
            <a:r>
              <a:rPr lang="ru-RU" sz="1400" b="1" i="1" dirty="0" smtClean="0"/>
              <a:t/>
            </a:r>
            <a:br>
              <a:rPr lang="ru-RU" sz="1400" b="1" i="1" dirty="0" smtClean="0"/>
            </a:br>
            <a:r>
              <a:rPr lang="ru-RU" sz="1400" b="1" i="1" dirty="0" smtClean="0"/>
              <a:t>Долой комиссародержавие! Долой чрезвычайки, современные охранки!.'. Долой однобокие большевистские Советы! Да здравствуют свободно избранные Советы трудящихся, крестьян и рабочих!»</a:t>
            </a:r>
            <a:endParaRPr lang="ru-RU" sz="1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01294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00B050"/>
                </a:solidFill>
              </a:rPr>
              <a:t>«</a:t>
            </a:r>
            <a:r>
              <a:rPr lang="ru-RU" sz="1800" b="1" dirty="0" err="1" smtClean="0">
                <a:solidFill>
                  <a:srgbClr val="00B050"/>
                </a:solidFill>
              </a:rPr>
              <a:t>Антоновщина</a:t>
            </a:r>
            <a:r>
              <a:rPr lang="ru-RU" sz="1800" b="1" dirty="0" smtClean="0">
                <a:solidFill>
                  <a:srgbClr val="00B050"/>
                </a:solidFill>
              </a:rPr>
              <a:t>» –антисоветский мятеж в Тамбовской губернии в 1920—21</a:t>
            </a:r>
            <a:r>
              <a:rPr lang="ru-RU" sz="1800" b="1" dirty="0" smtClean="0">
                <a:solidFill>
                  <a:srgbClr val="00B050"/>
                </a:solidFill>
              </a:rPr>
              <a:t>.</a:t>
            </a:r>
            <a:br>
              <a:rPr lang="ru-RU" sz="1800" b="1" dirty="0" smtClean="0">
                <a:solidFill>
                  <a:srgbClr val="00B050"/>
                </a:solidFill>
              </a:rPr>
            </a:br>
            <a:r>
              <a:rPr lang="ru-RU" sz="1800" b="1" dirty="0" smtClean="0">
                <a:solidFill>
                  <a:srgbClr val="00B050"/>
                </a:solidFill>
              </a:rPr>
              <a:t/>
            </a:r>
            <a:br>
              <a:rPr lang="ru-RU" sz="1800" b="1" dirty="0" smtClean="0">
                <a:solidFill>
                  <a:srgbClr val="00B050"/>
                </a:solidFill>
              </a:rPr>
            </a:br>
            <a:r>
              <a:rPr lang="ru-RU" sz="1800" b="1" dirty="0" smtClean="0">
                <a:solidFill>
                  <a:srgbClr val="00B050"/>
                </a:solidFill>
              </a:rPr>
              <a:t> </a:t>
            </a:r>
            <a:r>
              <a:rPr lang="ru-RU" sz="1800" b="1" dirty="0" smtClean="0">
                <a:solidFill>
                  <a:srgbClr val="00B050"/>
                </a:solidFill>
              </a:rPr>
              <a:t>Получил название по имени главаря мятежа эсера А. С. </a:t>
            </a:r>
            <a:r>
              <a:rPr lang="ru-RU" sz="1800" dirty="0" smtClean="0"/>
              <a:t>Антонова.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0" y="2500306"/>
            <a:ext cx="3008313" cy="362585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786182" y="273050"/>
            <a:ext cx="4900618" cy="585311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К началу 1921 года крестьянские восстания, не прекращавшиеся с 1918 года, переросли в настоящие крестьянские войны, чему способствовала демобилизация Красной армии, в результате которой из армии пришли миллионы мужчин, знакомых с военным делом.</a:t>
            </a:r>
          </a:p>
          <a:p>
            <a:r>
              <a:rPr lang="ru-RU" b="1" dirty="0" smtClean="0"/>
              <a:t>Крестьяне требовали изменения аграрной политики, ликвидации диктата РКП(б), созыва Учредительного собрания на основе всеобщего равного избирательного права. </a:t>
            </a:r>
            <a:endParaRPr lang="ru-RU" b="1" dirty="0"/>
          </a:p>
        </p:txBody>
      </p:sp>
      <p:pic>
        <p:nvPicPr>
          <p:cNvPr id="3074" name="Picture 2" descr="C:\Users\Владелец\Desktop\img003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409329"/>
            <a:ext cx="3071834" cy="41876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14348" y="6429396"/>
            <a:ext cx="137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А.С.Антонов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14289"/>
            <a:ext cx="8858312" cy="67403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Приказ командования войсками Тамбовской губернии о применении удушливых газов против повстанцев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N 011б</a:t>
            </a:r>
            <a:br>
              <a:rPr lang="ru-RU" b="1" dirty="0" smtClean="0"/>
            </a:br>
            <a:r>
              <a:rPr lang="ru-RU" b="1" dirty="0" smtClean="0"/>
              <a:t>г. Тамбов/</a:t>
            </a:r>
            <a:r>
              <a:rPr lang="ru-RU" b="1" dirty="0" err="1" smtClean="0"/>
              <a:t>опс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12 июня 1921 г.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Остатки разбитых банд и отдельные бандиты, сбежавшие из деревень, где восстановлена Советская власть, собираются в лесах и оттуда производят набеги на мирных жителей.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Для немедленной очистки лесов приказываю:</a:t>
            </a:r>
            <a:br>
              <a:rPr lang="ru-RU" b="1" dirty="0" smtClean="0"/>
            </a:br>
            <a:r>
              <a:rPr lang="ru-RU" b="1" dirty="0" smtClean="0"/>
              <a:t>1. Леса, где прячутся бандиты, очистить ядовитыми удушливыми газами, точно рассчитывать, чтобы облако удушливых газов распространялось полностью по всему лесу, уничтожая все, что в нем пряталось. </a:t>
            </a:r>
            <a:br>
              <a:rPr lang="ru-RU" b="1" dirty="0" smtClean="0"/>
            </a:br>
            <a:r>
              <a:rPr lang="ru-RU" b="1" dirty="0" smtClean="0"/>
              <a:t>2. Инспектору артиллерии немедленно подать на места потребное количество баллонов с ядовитыми газами и нужных специалистов. </a:t>
            </a:r>
            <a:br>
              <a:rPr lang="ru-RU" b="1" dirty="0" smtClean="0"/>
            </a:br>
            <a:r>
              <a:rPr lang="ru-RU" b="1" dirty="0" smtClean="0"/>
              <a:t>3. Начальникам боевых участков настойчиво и энергично выполнять настоящий приказ. </a:t>
            </a:r>
            <a:br>
              <a:rPr lang="ru-RU" b="1" dirty="0" smtClean="0"/>
            </a:br>
            <a:r>
              <a:rPr lang="ru-RU" b="1" dirty="0" smtClean="0"/>
              <a:t>4. О принятых мерах донести.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Командующий войсками Тухачевский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</TotalTime>
  <Words>671</Words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Обычная</vt:lpstr>
      <vt:lpstr>Причины поражения «белых».</vt:lpstr>
      <vt:lpstr>«Малая гражданская война»</vt:lpstr>
      <vt:lpstr>Причины победы «красных»</vt:lpstr>
      <vt:lpstr>Слайд 4</vt:lpstr>
      <vt:lpstr>Позиция крестьян в гражданской войне:</vt:lpstr>
      <vt:lpstr>«Под зеленым знаменем…»</vt:lpstr>
      <vt:lpstr>Документы для анализа позиции крестьян в Гражданской войне. </vt:lpstr>
      <vt:lpstr>«Антоновщина» –антисоветский мятеж в Тамбовской губернии в 1920—21.   Получил название по имени главаря мятежа эсера А. С. Антонова.</vt:lpstr>
      <vt:lpstr>Слайд 9</vt:lpstr>
      <vt:lpstr>Рабочие забастовки.</vt:lpstr>
      <vt:lpstr>«Кронштадтские события явились как бы молнией, которая осветила действительность ярче, чем что бы то ни было». (В.И.Ленин)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11</cp:revision>
  <dcterms:created xsi:type="dcterms:W3CDTF">2011-01-18T14:21:39Z</dcterms:created>
  <dcterms:modified xsi:type="dcterms:W3CDTF">2011-05-14T19:10:12Z</dcterms:modified>
</cp:coreProperties>
</file>